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1.xml" ContentType="application/vnd.openxmlformats-officedocument.drawingml.chart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1"/>
  </p:notesMasterIdLst>
  <p:handoutMasterIdLst>
    <p:handoutMasterId r:id="rId132"/>
  </p:handoutMasterIdLst>
  <p:sldIdLst>
    <p:sldId id="256" r:id="rId2"/>
    <p:sldId id="257" r:id="rId3"/>
    <p:sldId id="259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270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272" r:id="rId52"/>
    <p:sldId id="287" r:id="rId53"/>
    <p:sldId id="273" r:id="rId54"/>
    <p:sldId id="263" r:id="rId55"/>
    <p:sldId id="274" r:id="rId56"/>
    <p:sldId id="275" r:id="rId57"/>
    <p:sldId id="276" r:id="rId58"/>
    <p:sldId id="279" r:id="rId59"/>
    <p:sldId id="277" r:id="rId60"/>
    <p:sldId id="278" r:id="rId61"/>
    <p:sldId id="280" r:id="rId62"/>
    <p:sldId id="281" r:id="rId63"/>
    <p:sldId id="282" r:id="rId64"/>
    <p:sldId id="284" r:id="rId65"/>
    <p:sldId id="283" r:id="rId66"/>
    <p:sldId id="285" r:id="rId67"/>
    <p:sldId id="286" r:id="rId68"/>
    <p:sldId id="399" r:id="rId69"/>
    <p:sldId id="334" r:id="rId70"/>
    <p:sldId id="335" r:id="rId71"/>
    <p:sldId id="271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45" r:id="rId82"/>
    <p:sldId id="346" r:id="rId83"/>
    <p:sldId id="347" r:id="rId84"/>
    <p:sldId id="348" r:id="rId85"/>
    <p:sldId id="349" r:id="rId86"/>
    <p:sldId id="350" r:id="rId87"/>
    <p:sldId id="351" r:id="rId88"/>
    <p:sldId id="352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4" r:id="rId100"/>
    <p:sldId id="365" r:id="rId101"/>
    <p:sldId id="366" r:id="rId102"/>
    <p:sldId id="367" r:id="rId103"/>
    <p:sldId id="368" r:id="rId104"/>
    <p:sldId id="369" r:id="rId105"/>
    <p:sldId id="370" r:id="rId106"/>
    <p:sldId id="371" r:id="rId107"/>
    <p:sldId id="372" r:id="rId108"/>
    <p:sldId id="373" r:id="rId109"/>
    <p:sldId id="374" r:id="rId110"/>
    <p:sldId id="375" r:id="rId111"/>
    <p:sldId id="376" r:id="rId112"/>
    <p:sldId id="377" r:id="rId113"/>
    <p:sldId id="378" r:id="rId114"/>
    <p:sldId id="380" r:id="rId115"/>
    <p:sldId id="381" r:id="rId116"/>
    <p:sldId id="382" r:id="rId117"/>
    <p:sldId id="385" r:id="rId118"/>
    <p:sldId id="363" r:id="rId119"/>
    <p:sldId id="386" r:id="rId120"/>
    <p:sldId id="387" r:id="rId121"/>
    <p:sldId id="388" r:id="rId122"/>
    <p:sldId id="389" r:id="rId123"/>
    <p:sldId id="390" r:id="rId124"/>
    <p:sldId id="391" r:id="rId125"/>
    <p:sldId id="392" r:id="rId126"/>
    <p:sldId id="393" r:id="rId127"/>
    <p:sldId id="394" r:id="rId128"/>
    <p:sldId id="395" r:id="rId129"/>
    <p:sldId id="398" r:id="rId130"/>
  </p:sldIdLst>
  <p:sldSz cx="9144000" cy="5143500" type="screen16x9"/>
  <p:notesSz cx="6858000" cy="9926638"/>
  <p:defaultTextStyle>
    <a:defPPr>
      <a:defRPr lang="en-US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off Lamb" initials="G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E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27"/>
    <p:restoredTop sz="84785" autoAdjust="0"/>
  </p:normalViewPr>
  <p:slideViewPr>
    <p:cSldViewPr snapToGrid="0" snapToObjects="1" showGuides="1">
      <p:cViewPr>
        <p:scale>
          <a:sx n="120" d="100"/>
          <a:sy n="120" d="100"/>
        </p:scale>
        <p:origin x="-72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75" d="100"/>
          <a:sy n="75" d="100"/>
        </p:scale>
        <p:origin x="-2172" y="-114"/>
      </p:cViewPr>
      <p:guideLst>
        <p:guide orient="horz" pos="312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Post treatment energy consumption</c:v>
                </c:pt>
              </c:strCache>
            </c:strRef>
          </c:tx>
          <c:invertIfNegative val="0"/>
          <c:cat>
            <c:strRef>
              <c:f>Sheet1!$B$1:$C$1</c:f>
              <c:strCache>
                <c:ptCount val="2"/>
                <c:pt idx="0">
                  <c:v>Control</c:v>
                </c:pt>
                <c:pt idx="1">
                  <c:v>Treatment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8</c:v>
                </c:pt>
                <c:pt idx="1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Average rate of VEET participation</c:v>
                </c:pt>
              </c:strCache>
            </c:strRef>
          </c:tx>
          <c:invertIfNegative val="0"/>
          <c:cat>
            <c:strRef>
              <c:f>Sheet1!$B$1:$C$1</c:f>
              <c:strCache>
                <c:ptCount val="2"/>
                <c:pt idx="0">
                  <c:v>Control</c:v>
                </c:pt>
                <c:pt idx="1">
                  <c:v>Treatment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Additional uptake of VEET</c:v>
                </c:pt>
              </c:strCache>
            </c:strRef>
          </c:tx>
          <c:invertIfNegative val="0"/>
          <c:cat>
            <c:strRef>
              <c:f>Sheet1!$B$1:$C$1</c:f>
              <c:strCache>
                <c:ptCount val="2"/>
                <c:pt idx="0">
                  <c:v>Control</c:v>
                </c:pt>
                <c:pt idx="1">
                  <c:v>Treatment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1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Sheet1!$A$6</c:f>
              <c:strCache>
                <c:ptCount val="1"/>
                <c:pt idx="0">
                  <c:v>Behaviour change</c:v>
                </c:pt>
              </c:strCache>
            </c:strRef>
          </c:tx>
          <c:invertIfNegative val="0"/>
          <c:cat>
            <c:strRef>
              <c:f>Sheet1!$B$1:$C$1</c:f>
              <c:strCache>
                <c:ptCount val="2"/>
                <c:pt idx="0">
                  <c:v>Control</c:v>
                </c:pt>
                <c:pt idx="1">
                  <c:v>Treatment</c:v>
                </c:pt>
              </c:strCache>
            </c:strRef>
          </c:cat>
          <c:val>
            <c:numRef>
              <c:f>Sheet1!$B$6:$C$6</c:f>
              <c:numCache>
                <c:formatCode>General</c:formatCode>
                <c:ptCount val="2"/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155968"/>
        <c:axId val="35157504"/>
      </c:barChart>
      <c:catAx>
        <c:axId val="35155968"/>
        <c:scaling>
          <c:orientation val="minMax"/>
        </c:scaling>
        <c:delete val="0"/>
        <c:axPos val="b"/>
        <c:majorTickMark val="out"/>
        <c:minorTickMark val="none"/>
        <c:tickLblPos val="nextTo"/>
        <c:crossAx val="35157504"/>
        <c:crosses val="autoZero"/>
        <c:auto val="1"/>
        <c:lblAlgn val="ctr"/>
        <c:lblOffset val="100"/>
        <c:noMultiLvlLbl val="0"/>
      </c:catAx>
      <c:valAx>
        <c:axId val="35157504"/>
        <c:scaling>
          <c:orientation val="minMax"/>
        </c:scaling>
        <c:delete val="1"/>
        <c:axPos val="l"/>
        <c:majorGridlines/>
        <c:numFmt formatCode="General" sourceLinked="0"/>
        <c:majorTickMark val="out"/>
        <c:minorTickMark val="none"/>
        <c:tickLblPos val="nextTo"/>
        <c:crossAx val="35155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686274509803921"/>
          <c:y val="4.7520459337439092E-2"/>
          <c:w val="0.34313725490196079"/>
          <c:h val="0.95247954066256091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05A60-E878-452F-934B-F3991319440B}" type="datetimeFigureOut">
              <a:rPr lang="en-AU" smtClean="0"/>
              <a:t>20/06/2016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5C3C8-02D0-4B58-B08F-F7D39D6EF98D}" type="slidenum">
              <a:rPr lang="en-AU" smtClean="0"/>
              <a:t>‹#›</a:t>
            </a:fld>
            <a:endParaRPr lang="en-AU"/>
          </a:p>
        </p:txBody>
      </p:sp>
      <p:sp>
        <p:nvSpPr>
          <p:cNvPr id="6" name="hc" descr="UNCLASSIFIED"/>
          <p:cNvSpPr txBox="1"/>
          <p:nvPr/>
        </p:nvSpPr>
        <p:spPr>
          <a:xfrm>
            <a:off x="0" y="0"/>
            <a:ext cx="6858000" cy="2308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AU" sz="900" smtClean="0">
                <a:solidFill>
                  <a:srgbClr val="000000"/>
                </a:solidFill>
                <a:latin typeface="arial"/>
              </a:rPr>
              <a:t>UNCLASSIFIED</a:t>
            </a:r>
            <a:endParaRPr lang="en-AU" sz="9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fc" descr="UNCLASSIFIED"/>
          <p:cNvSpPr txBox="1"/>
          <p:nvPr/>
        </p:nvSpPr>
        <p:spPr>
          <a:xfrm>
            <a:off x="0" y="9725978"/>
            <a:ext cx="6858000" cy="2308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AU" sz="900" smtClean="0">
                <a:solidFill>
                  <a:srgbClr val="000000"/>
                </a:solidFill>
                <a:latin typeface="arial"/>
              </a:rPr>
              <a:t>UNCLASSIFIED</a:t>
            </a:r>
            <a:endParaRPr lang="en-AU" sz="9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8845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7F16B-E8D7-45D9-86BC-3BBFAD9DD0F5}" type="datetimeFigureOut">
              <a:rPr lang="en-AU" smtClean="0"/>
              <a:t>20/06/2016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42E50-ADD8-4A00-852E-ED23BE2B0C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3102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7931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092733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9427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101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699562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102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938639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103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671585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104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316874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105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232813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106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970845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107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595238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108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178433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109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3104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092733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702806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175168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463459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773952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635540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11888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711957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3200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681686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6680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633705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94277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632250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931303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668895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295618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59890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689977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773441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031700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32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0844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8367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8367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9189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9189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1124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1124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3906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3266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3266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2742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76088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81133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59313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678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35803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49929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34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45078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75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212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942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484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71297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43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321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688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548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00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00157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457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323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937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548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82619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3916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54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548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352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32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45078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50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27328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2022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52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45078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53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45078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54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8785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55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8785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56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8785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57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8785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58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8785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59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878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2846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60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8785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61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8785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62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8785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63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8785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64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87859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65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87859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66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87859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67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87859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68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934223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35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597595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3200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71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68168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6901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None/>
            </a:pPr>
            <a:endParaRPr lang="en-AU" sz="20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BD988-4457-4C1E-8D62-25D4D3E31732}" type="slidenum">
              <a:rPr lang="en-AU" smtClean="0"/>
              <a:t>73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467349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0243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6901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9307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9248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BD988-4457-4C1E-8D62-25D4D3E31732}" type="slidenum">
              <a:rPr lang="en-AU" smtClean="0"/>
              <a:t>78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371722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06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061360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9390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AU" sz="2200" dirty="0" smtClean="0">
              <a:effectLst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3817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0155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7516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8926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1795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3627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2659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635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99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012891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sz="12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9202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9202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6553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4373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4849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3526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3200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0538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98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681686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42E50-ADD8-4A00-852E-ED23BE2B0CEC}" type="slidenum">
              <a:rPr lang="en-AU" smtClean="0"/>
              <a:t>99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084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467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" y="-5622"/>
            <a:ext cx="7719219" cy="5149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3181" y="105898"/>
            <a:ext cx="4591878" cy="936266"/>
          </a:xfrm>
        </p:spPr>
        <p:txBody>
          <a:bodyPr anchor="b">
            <a:normAutofit/>
          </a:bodyPr>
          <a:lstStyle>
            <a:lvl1pPr algn="l">
              <a:defRPr sz="1800">
                <a:solidFill>
                  <a:srgbClr val="004EA8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181" y="1127761"/>
            <a:ext cx="4591879" cy="175326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004EA8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35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r break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7723681" cy="5149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95870" y="3968647"/>
            <a:ext cx="2561137" cy="831955"/>
          </a:xfrm>
        </p:spPr>
        <p:txBody>
          <a:bodyPr>
            <a:normAutofit/>
          </a:bodyPr>
          <a:lstStyle>
            <a:lvl1pPr marL="0" indent="0" algn="ctr" rtl="0">
              <a:buNone/>
              <a:defRPr sz="12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pPr rtl="0"/>
            <a:r>
              <a:rPr lang="en-US" dirty="0" smtClean="0"/>
              <a:t>Insert “breakout quote/text”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873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r break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0"/>
            <a:ext cx="7723681" cy="51491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1"/>
            <a:ext cx="9144000" cy="51450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95870" y="3968647"/>
            <a:ext cx="2561137" cy="831955"/>
          </a:xfrm>
        </p:spPr>
        <p:txBody>
          <a:bodyPr>
            <a:normAutofit/>
          </a:bodyPr>
          <a:lstStyle>
            <a:lvl1pPr marL="0" indent="0" algn="ctr" rtl="0">
              <a:buNone/>
              <a:defRPr sz="12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pPr rtl="0"/>
            <a:r>
              <a:rPr lang="en-US" dirty="0" smtClean="0"/>
              <a:t>Insert “breakout quote/text”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73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or break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0"/>
            <a:ext cx="7723681" cy="51491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1"/>
            <a:ext cx="9144000" cy="51450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95870" y="3968647"/>
            <a:ext cx="2561137" cy="831955"/>
          </a:xfrm>
        </p:spPr>
        <p:txBody>
          <a:bodyPr>
            <a:normAutofit/>
          </a:bodyPr>
          <a:lstStyle>
            <a:lvl1pPr marL="0" indent="0" algn="ctr" rtl="0">
              <a:buNone/>
              <a:defRPr sz="12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pPr rtl="0"/>
            <a:r>
              <a:rPr lang="en-US" dirty="0" smtClean="0"/>
              <a:t>Insert “breakout quote/text”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465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or break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-9619" b="9619"/>
          <a:stretch/>
        </p:blipFill>
        <p:spPr>
          <a:xfrm>
            <a:off x="0" y="-553600"/>
            <a:ext cx="7439950" cy="5697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1"/>
            <a:ext cx="9144000" cy="51450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95870" y="3968647"/>
            <a:ext cx="2561137" cy="831955"/>
          </a:xfrm>
        </p:spPr>
        <p:txBody>
          <a:bodyPr>
            <a:normAutofit/>
          </a:bodyPr>
          <a:lstStyle>
            <a:lvl1pPr marL="0" indent="0" algn="ctr" rtl="0">
              <a:buNone/>
              <a:defRPr sz="12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pPr rtl="0"/>
            <a:r>
              <a:rPr lang="en-US" dirty="0" smtClean="0"/>
              <a:t>Insert “breakout quote/text”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7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r Break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95870" y="3968647"/>
            <a:ext cx="2561137" cy="831955"/>
          </a:xfrm>
        </p:spPr>
        <p:txBody>
          <a:bodyPr>
            <a:normAutofit/>
          </a:bodyPr>
          <a:lstStyle>
            <a:lvl1pPr marL="0" indent="0" algn="ctr" rtl="0">
              <a:buNone/>
              <a:defRPr sz="12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pPr rtl="0"/>
            <a:r>
              <a:rPr lang="en-US" dirty="0" smtClean="0"/>
              <a:t>Insert “breakout quote/text”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98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7886700" cy="283446"/>
          </a:xfrm>
        </p:spPr>
        <p:txBody>
          <a:bodyPr/>
          <a:lstStyle>
            <a:lvl1pPr marL="0" indent="0">
              <a:buNone/>
              <a:defRPr>
                <a:solidFill>
                  <a:srgbClr val="004EA8"/>
                </a:solidFill>
              </a:defRPr>
            </a:lvl1pPr>
          </a:lstStyle>
          <a:p>
            <a:pPr lvl="0"/>
            <a:r>
              <a:rPr lang="en-US" dirty="0" smtClean="0"/>
              <a:t>Insert picture heading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781957"/>
            <a:ext cx="7886700" cy="2850766"/>
          </a:xfrm>
        </p:spPr>
        <p:txBody>
          <a:bodyPr/>
          <a:lstStyle/>
          <a:p>
            <a:pPr lvl="0"/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0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picture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7886700" cy="283446"/>
          </a:xfrm>
        </p:spPr>
        <p:txBody>
          <a:bodyPr/>
          <a:lstStyle>
            <a:lvl1pPr marL="0" indent="0">
              <a:buNone/>
              <a:defRPr>
                <a:solidFill>
                  <a:srgbClr val="004EA8"/>
                </a:solidFill>
              </a:defRPr>
            </a:lvl1pPr>
          </a:lstStyle>
          <a:p>
            <a:pPr lvl="0"/>
            <a:r>
              <a:rPr lang="en-US" dirty="0" smtClean="0"/>
              <a:t>Insert picture heading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781957"/>
            <a:ext cx="7886700" cy="2850766"/>
          </a:xfrm>
        </p:spPr>
        <p:txBody>
          <a:bodyPr/>
          <a:lstStyle/>
          <a:p>
            <a:pPr lvl="0"/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04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7886700" cy="3263504"/>
          </a:xfrm>
        </p:spPr>
        <p:txBody>
          <a:bodyPr numCol="2"/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endParaRPr lang="en-US" sz="1500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174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or picture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99842"/>
            <a:ext cx="7886700" cy="3263504"/>
          </a:xfrm>
        </p:spPr>
        <p:txBody>
          <a:bodyPr numCol="2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0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mall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EA8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99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 or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84453"/>
            <a:ext cx="3886200" cy="31482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6D9-D3A8-334A-A3DF-B0B258DDBCB3}" type="slidenum">
              <a:rPr lang="en-US" smtClean="0">
                <a:solidFill>
                  <a:srgbClr val="20154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01547">
                  <a:tint val="75000"/>
                </a:srgb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87888" y="1484453"/>
            <a:ext cx="3827462" cy="3148269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20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28650" y="1484454"/>
            <a:ext cx="7886700" cy="315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6D9-D3A8-334A-A3DF-B0B258DDB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80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or Break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5289630" y="4027990"/>
            <a:ext cx="3576578" cy="867816"/>
          </a:xfrm>
        </p:spPr>
        <p:txBody>
          <a:bodyPr/>
          <a:lstStyle>
            <a:lvl1pPr marL="0" indent="0" algn="ctr" rtl="0">
              <a:buNone/>
              <a:defRPr lang="en-US" sz="1600" b="0" i="0" u="none" strike="noStrike" baseline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dirty="0" smtClean="0"/>
              <a:t>Insert “breakout quote/text”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020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646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white: small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145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EA8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634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3"/>
          <a:stretch/>
        </p:blipFill>
        <p:spPr>
          <a:xfrm>
            <a:off x="5325386" y="-1"/>
            <a:ext cx="3818614" cy="5143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3508" y="459189"/>
            <a:ext cx="4591878" cy="936266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3508" y="1508761"/>
            <a:ext cx="4591879" cy="175326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0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0" r="14484"/>
          <a:stretch/>
        </p:blipFill>
        <p:spPr>
          <a:xfrm>
            <a:off x="2388793" y="0"/>
            <a:ext cx="6755208" cy="514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3508" y="459189"/>
            <a:ext cx="4591878" cy="936266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3508" y="1508761"/>
            <a:ext cx="4591879" cy="175326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726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08" y="0"/>
            <a:ext cx="7710793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3508" y="459189"/>
            <a:ext cx="4591878" cy="936266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3508" y="1508761"/>
            <a:ext cx="4591879" cy="175326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53" y="0"/>
            <a:ext cx="7716038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29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3508" y="459189"/>
            <a:ext cx="4591878" cy="936266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3508" y="1508761"/>
            <a:ext cx="4591879" cy="175326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8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2"/>
            <a:ext cx="7723681" cy="5149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3181" y="105898"/>
            <a:ext cx="4591878" cy="936266"/>
          </a:xfrm>
        </p:spPr>
        <p:txBody>
          <a:bodyPr anchor="b">
            <a:normAutofit/>
          </a:bodyPr>
          <a:lstStyle>
            <a:lvl1pPr algn="l">
              <a:defRPr sz="1800">
                <a:solidFill>
                  <a:srgbClr val="004EA8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181" y="1127761"/>
            <a:ext cx="4591879" cy="175326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004EA8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688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57838"/>
          </a:xfrm>
          <a:prstGeom prst="rect">
            <a:avLst/>
          </a:prstGeom>
        </p:spPr>
        <p:txBody>
          <a:bodyPr vert="horz" lIns="68579" tIns="34289" rIns="68579" bIns="34289" rtlCol="0" anchor="b"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hc" descr="UNCLASSIFIED"/>
          <p:cNvSpPr txBox="1"/>
          <p:nvPr userDrawn="1"/>
        </p:nvSpPr>
        <p:spPr>
          <a:xfrm>
            <a:off x="0" y="0"/>
            <a:ext cx="9144000" cy="2308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AU" sz="900" b="0" i="0" u="none" baseline="0" smtClean="0">
                <a:solidFill>
                  <a:srgbClr val="000000"/>
                </a:solidFill>
                <a:latin typeface="arial"/>
              </a:rPr>
              <a:t>UNCLASSIFIED</a:t>
            </a:r>
            <a:endParaRPr lang="en-AU" sz="900" b="0" i="0" u="none" baseline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c" descr="UNCLASSIFIED"/>
          <p:cNvSpPr txBox="1"/>
          <p:nvPr userDrawn="1"/>
        </p:nvSpPr>
        <p:spPr>
          <a:xfrm>
            <a:off x="0" y="4942840"/>
            <a:ext cx="9144000" cy="2308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AU" sz="900" b="0" i="0" u="none" baseline="0" smtClean="0">
                <a:solidFill>
                  <a:srgbClr val="000000"/>
                </a:solidFill>
                <a:latin typeface="arial"/>
              </a:rPr>
              <a:t>UNCLASSIFIED</a:t>
            </a:r>
            <a:endParaRPr lang="en-AU" sz="900" b="0" i="0" u="none" baseline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93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65" r:id="rId3"/>
    <p:sldLayoutId id="2147483666" r:id="rId4"/>
    <p:sldLayoutId id="2147483649" r:id="rId5"/>
    <p:sldLayoutId id="2147483675" r:id="rId6"/>
    <p:sldLayoutId id="2147483678" r:id="rId7"/>
    <p:sldLayoutId id="2147483660" r:id="rId8"/>
    <p:sldLayoutId id="2147483661" r:id="rId9"/>
    <p:sldLayoutId id="2147483677" r:id="rId10"/>
    <p:sldLayoutId id="2147483662" r:id="rId11"/>
    <p:sldLayoutId id="2147483663" r:id="rId12"/>
    <p:sldLayoutId id="2147483674" r:id="rId13"/>
    <p:sldLayoutId id="2147483676" r:id="rId14"/>
    <p:sldLayoutId id="2147483667" r:id="rId15"/>
    <p:sldLayoutId id="2147483668" r:id="rId16"/>
    <p:sldLayoutId id="2147483669" r:id="rId17"/>
    <p:sldLayoutId id="2147483652" r:id="rId18"/>
    <p:sldLayoutId id="2147483670" r:id="rId19"/>
    <p:sldLayoutId id="2147483671" r:id="rId20"/>
    <p:sldLayoutId id="2147483672" r:id="rId21"/>
    <p:sldLayoutId id="2147483673" r:id="rId2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 cap="all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yandresources.vic.gov.au/esi" TargetMode="External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nergysaver.incentive@ecodev.vic.gov.au" TargetMode="Externa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yandresources.vic.gov.au/esi" TargetMode="External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nergysaver.incentive@ecodev.vic.gov.au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yandresources.vic.gov.au/esi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nergysaver.incentive@ecodev.vic.gov.au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ttle.com/system/news/pdfs/000/000/214/original/Measurement_and_Verification_Principles_for_Behavior-Based_Efficiency_Programs_Sergici_Faruqui_May_2011.pdf?1377791292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yandresources.vic.gov.au/esi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nergysaver.incentive@ecodev.vic.gov.a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yandresources.vic.gov.au/esi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nergysaver.incentive@ecodev.vic.gov.au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yandresources.vic.gov.au/esi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nergysaver.incentive@ecodev.vic.gov.au" TargetMode="Externa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3508" y="459189"/>
            <a:ext cx="5319274" cy="936266"/>
          </a:xfrm>
        </p:spPr>
        <p:txBody>
          <a:bodyPr>
            <a:noAutofit/>
          </a:bodyPr>
          <a:lstStyle/>
          <a:p>
            <a:r>
              <a:rPr lang="en-US" dirty="0" smtClean="0"/>
              <a:t>Victorian Energy Efficiency Target Scheme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consultation day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Wednesday 15 June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8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Weather Sealing – External Window</a:t>
            </a:r>
            <a:br>
              <a:rPr lang="en-AU" dirty="0" smtClean="0"/>
            </a:br>
            <a:r>
              <a:rPr lang="en-AU" dirty="0" smtClean="0"/>
              <a:t>Schedule 15B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28650" y="1445872"/>
            <a:ext cx="7886700" cy="42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Main changes</a:t>
            </a:r>
            <a:endParaRPr lang="en-US" b="1" dirty="0">
              <a:solidFill>
                <a:srgbClr val="0B50A2"/>
              </a:solidFill>
            </a:endParaRPr>
          </a:p>
          <a:p>
            <a:pPr lvl="0"/>
            <a:r>
              <a:rPr lang="en-AU" sz="1800" dirty="0" smtClean="0"/>
              <a:t>Permanent seal</a:t>
            </a:r>
          </a:p>
          <a:p>
            <a:pPr lvl="0"/>
            <a:r>
              <a:rPr lang="en-AU" sz="1800" dirty="0" smtClean="0"/>
              <a:t>Products </a:t>
            </a:r>
            <a:r>
              <a:rPr lang="en-AU" sz="1800" dirty="0"/>
              <a:t>must be capable of lasting for at least ten years of normal </a:t>
            </a:r>
            <a:r>
              <a:rPr lang="en-AU" sz="1800" dirty="0" smtClean="0"/>
              <a:t>use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How would the number of certificates for this activity be affected?</a:t>
            </a:r>
          </a:p>
          <a:p>
            <a:pPr lvl="0"/>
            <a:r>
              <a:rPr lang="en-AU" sz="1800" dirty="0"/>
              <a:t>The proposed changes would create </a:t>
            </a:r>
            <a:r>
              <a:rPr lang="en-AU" sz="1800" dirty="0" smtClean="0"/>
              <a:t>a change in the number of </a:t>
            </a:r>
            <a:r>
              <a:rPr lang="en-AU" sz="1800" dirty="0"/>
              <a:t>certificates per </a:t>
            </a:r>
            <a:r>
              <a:rPr lang="en-AU" sz="1800" dirty="0" smtClean="0"/>
              <a:t>installation</a:t>
            </a:r>
            <a:endParaRPr lang="en-US" b="1" dirty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7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What is the current situation?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Certain large energy users are excluded from VEET</a:t>
            </a:r>
            <a:endParaRPr lang="en-US" b="1" dirty="0">
              <a:solidFill>
                <a:srgbClr val="0B50A2"/>
              </a:solidFill>
            </a:endParaRPr>
          </a:p>
          <a:p>
            <a:pPr marL="0" lvl="0" indent="0">
              <a:buNone/>
            </a:pPr>
            <a:endParaRPr lang="en-AU" sz="1800" dirty="0" smtClean="0"/>
          </a:p>
          <a:p>
            <a:pPr marL="0" lvl="0" indent="0">
              <a:lnSpc>
                <a:spcPct val="100000"/>
              </a:lnSpc>
              <a:buNone/>
            </a:pPr>
            <a:r>
              <a:rPr lang="en-AU" dirty="0" smtClean="0"/>
              <a:t>These organisations are excluded </a:t>
            </a:r>
            <a:r>
              <a:rPr lang="en-AU" dirty="0"/>
              <a:t>under the VEET scheme’s </a:t>
            </a:r>
            <a:r>
              <a:rPr lang="en-AU" dirty="0" smtClean="0"/>
              <a:t>regulations from:</a:t>
            </a:r>
            <a:endParaRPr lang="en-AU" dirty="0"/>
          </a:p>
          <a:p>
            <a:pPr marL="0" lvl="0" indent="0">
              <a:buNone/>
            </a:pPr>
            <a:endParaRPr lang="en-AU" dirty="0" smtClean="0"/>
          </a:p>
          <a:p>
            <a:r>
              <a:rPr lang="en-AU" dirty="0" smtClean="0"/>
              <a:t>Generating certificates</a:t>
            </a:r>
            <a:endParaRPr lang="en-AU" dirty="0"/>
          </a:p>
          <a:p>
            <a:r>
              <a:rPr lang="en-AU" dirty="0" smtClean="0"/>
              <a:t>Creating </a:t>
            </a:r>
            <a:r>
              <a:rPr lang="en-AU" dirty="0"/>
              <a:t>a liability for energy </a:t>
            </a:r>
            <a:r>
              <a:rPr lang="en-AU" dirty="0" smtClean="0"/>
              <a:t>retailers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748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the current situation?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B50A2"/>
                </a:solidFill>
              </a:rPr>
              <a:t>Certain large energy users are excluded from VEET</a:t>
            </a:r>
          </a:p>
          <a:p>
            <a:pPr marL="0" indent="0">
              <a:lnSpc>
                <a:spcPct val="100000"/>
              </a:lnSpc>
              <a:buNone/>
            </a:pPr>
            <a:endParaRPr lang="en-AU" dirty="0"/>
          </a:p>
          <a:p>
            <a:pPr marL="0" indent="0">
              <a:lnSpc>
                <a:spcPct val="100000"/>
              </a:lnSpc>
              <a:buNone/>
            </a:pPr>
            <a:r>
              <a:rPr lang="en-AU" dirty="0" smtClean="0"/>
              <a:t>These </a:t>
            </a:r>
            <a:r>
              <a:rPr lang="en-AU" dirty="0"/>
              <a:t>are large energy users that </a:t>
            </a:r>
            <a:r>
              <a:rPr lang="en-AU" dirty="0" smtClean="0"/>
              <a:t>once participated in </a:t>
            </a:r>
            <a:r>
              <a:rPr lang="en-AU" dirty="0"/>
              <a:t>the </a:t>
            </a:r>
            <a:r>
              <a:rPr lang="en-AU" dirty="0" smtClean="0"/>
              <a:t>Environment </a:t>
            </a:r>
            <a:r>
              <a:rPr lang="en-AU" dirty="0"/>
              <a:t>Protection Authority’s </a:t>
            </a:r>
            <a:r>
              <a:rPr lang="en-AU" dirty="0" smtClean="0"/>
              <a:t>Environment </a:t>
            </a:r>
            <a:r>
              <a:rPr lang="en-AU" dirty="0"/>
              <a:t>and Resource Efficiency Plans (EREP) </a:t>
            </a:r>
            <a:r>
              <a:rPr lang="en-AU" dirty="0" smtClean="0"/>
              <a:t>program</a:t>
            </a: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2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have large energy users been excluded from </a:t>
            </a:r>
            <a:r>
              <a:rPr lang="en-US" dirty="0" err="1" smtClean="0"/>
              <a:t>veet</a:t>
            </a:r>
            <a:r>
              <a:rPr lang="en-US" dirty="0" smtClean="0"/>
              <a:t> until </a:t>
            </a:r>
            <a:r>
              <a:rPr lang="en-US" dirty="0"/>
              <a:t>now?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Avoiding duplication</a:t>
            </a:r>
            <a:endParaRPr lang="en-US" b="1" dirty="0">
              <a:solidFill>
                <a:srgbClr val="0B50A2"/>
              </a:solidFill>
            </a:endParaRPr>
          </a:p>
          <a:p>
            <a:pPr marL="0" lvl="0" indent="0">
              <a:buNone/>
            </a:pPr>
            <a:endParaRPr lang="en-AU" dirty="0" smtClean="0"/>
          </a:p>
          <a:p>
            <a:pPr>
              <a:lnSpc>
                <a:spcPct val="100000"/>
              </a:lnSpc>
            </a:pPr>
            <a:r>
              <a:rPr lang="en-AU" dirty="0"/>
              <a:t>This exclusion came about because EREP </a:t>
            </a:r>
            <a:r>
              <a:rPr lang="en-AU" dirty="0" smtClean="0"/>
              <a:t>already </a:t>
            </a:r>
            <a:r>
              <a:rPr lang="en-AU" dirty="0"/>
              <a:t>created a mandatory requirement </a:t>
            </a:r>
            <a:r>
              <a:rPr lang="en-AU" dirty="0" smtClean="0"/>
              <a:t>for </a:t>
            </a:r>
            <a:r>
              <a:rPr lang="en-AU" dirty="0"/>
              <a:t>energy efficiency </a:t>
            </a:r>
            <a:r>
              <a:rPr lang="en-AU" dirty="0" smtClean="0"/>
              <a:t>upgrades</a:t>
            </a:r>
          </a:p>
          <a:p>
            <a:pPr marL="0" indent="0">
              <a:lnSpc>
                <a:spcPct val="100000"/>
              </a:lnSpc>
              <a:buNone/>
            </a:pPr>
            <a:endParaRPr lang="en-AU" dirty="0"/>
          </a:p>
          <a:p>
            <a:pPr>
              <a:lnSpc>
                <a:spcPct val="100000"/>
              </a:lnSpc>
            </a:pPr>
            <a:r>
              <a:rPr lang="en-AU" dirty="0" smtClean="0"/>
              <a:t>Including </a:t>
            </a:r>
            <a:r>
              <a:rPr lang="en-AU" dirty="0"/>
              <a:t>large energy users in VEET </a:t>
            </a:r>
            <a:r>
              <a:rPr lang="en-AU" dirty="0" smtClean="0"/>
              <a:t>would </a:t>
            </a:r>
            <a:r>
              <a:rPr lang="en-AU" dirty="0"/>
              <a:t>have created </a:t>
            </a:r>
            <a:r>
              <a:rPr lang="en-AU" dirty="0" smtClean="0"/>
              <a:t>duplication</a:t>
            </a:r>
            <a:endParaRPr lang="en-AU" dirty="0"/>
          </a:p>
          <a:p>
            <a:pPr marL="0" lvl="0" indent="0">
              <a:buNone/>
            </a:pP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14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Why include large energy users?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The policy context has changed</a:t>
            </a:r>
            <a:endParaRPr lang="en-US" b="1" dirty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AU" dirty="0"/>
              <a:t>The EREP program closed in </a:t>
            </a:r>
            <a:r>
              <a:rPr lang="en-AU" dirty="0" smtClean="0"/>
              <a:t>2013</a:t>
            </a:r>
          </a:p>
          <a:p>
            <a:pPr marL="0" indent="0">
              <a:buNone/>
            </a:pPr>
            <a:endParaRPr lang="en-AU" dirty="0" smtClean="0"/>
          </a:p>
          <a:p>
            <a:r>
              <a:rPr lang="en-AU" dirty="0" smtClean="0"/>
              <a:t>There is no longer any duplication</a:t>
            </a: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64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Why include large energy users?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AU" b="1" dirty="0" smtClean="0">
                <a:solidFill>
                  <a:srgbClr val="0B50A2"/>
                </a:solidFill>
              </a:rPr>
              <a:t>More </a:t>
            </a:r>
            <a:r>
              <a:rPr lang="en-AU" b="1" dirty="0">
                <a:solidFill>
                  <a:srgbClr val="0B50A2"/>
                </a:solidFill>
              </a:rPr>
              <a:t>opportunities and access to benefits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AU" dirty="0"/>
              <a:t>T</a:t>
            </a:r>
            <a:r>
              <a:rPr lang="en-AU" dirty="0" smtClean="0"/>
              <a:t>he </a:t>
            </a:r>
            <a:r>
              <a:rPr lang="en-AU" dirty="0"/>
              <a:t>incentives provided by the scheme would make energy efficiency improvements more economically viable for large energy </a:t>
            </a:r>
            <a:r>
              <a:rPr lang="en-AU" dirty="0" smtClean="0"/>
              <a:t>users</a:t>
            </a: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02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Why include large energy users?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AU" b="1" dirty="0" smtClean="0">
                <a:solidFill>
                  <a:srgbClr val="0B50A2"/>
                </a:solidFill>
              </a:rPr>
              <a:t>More </a:t>
            </a:r>
            <a:r>
              <a:rPr lang="en-AU" b="1" dirty="0">
                <a:solidFill>
                  <a:srgbClr val="0B50A2"/>
                </a:solidFill>
              </a:rPr>
              <a:t>opportunities and access to benefits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AU" dirty="0"/>
              <a:t>Including large energy users in the VEET scheme would also increase the pool of energy efficiency opportunities available to generate </a:t>
            </a:r>
            <a:r>
              <a:rPr lang="en-AU" dirty="0" smtClean="0"/>
              <a:t>certificates</a:t>
            </a: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67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Why include large energy users?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AU" b="1" dirty="0" smtClean="0">
                <a:solidFill>
                  <a:srgbClr val="0B50A2"/>
                </a:solidFill>
              </a:rPr>
              <a:t>Interest </a:t>
            </a:r>
            <a:r>
              <a:rPr lang="en-AU" b="1" dirty="0">
                <a:solidFill>
                  <a:srgbClr val="0B50A2"/>
                </a:solidFill>
              </a:rPr>
              <a:t>from stakeholders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AU" dirty="0"/>
              <a:t>A number of large energy users expressed an interest in being able to participate in the VEET scheme when the Department consulted on this issue in </a:t>
            </a:r>
            <a:r>
              <a:rPr lang="en-AU" dirty="0" smtClean="0"/>
              <a:t>2015</a:t>
            </a: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81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Why include large energy users?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AU" b="1" dirty="0" smtClean="0">
                <a:solidFill>
                  <a:srgbClr val="0B50A2"/>
                </a:solidFill>
              </a:rPr>
              <a:t>New </a:t>
            </a:r>
            <a:r>
              <a:rPr lang="en-AU" b="1" dirty="0">
                <a:solidFill>
                  <a:srgbClr val="0B50A2"/>
                </a:solidFill>
              </a:rPr>
              <a:t>methods make inclusion possible</a:t>
            </a:r>
          </a:p>
          <a:p>
            <a:pPr marL="0" indent="0"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AU" dirty="0"/>
              <a:t>The kind of upgrades that large energy users are likely to undertake may need a customised approach to determining energy </a:t>
            </a:r>
            <a:r>
              <a:rPr lang="en-AU" dirty="0" smtClean="0"/>
              <a:t>savings</a:t>
            </a:r>
          </a:p>
          <a:p>
            <a:pPr marL="0" indent="0">
              <a:buNone/>
            </a:pPr>
            <a:endParaRPr lang="en-AU" dirty="0" smtClean="0"/>
          </a:p>
          <a:p>
            <a:pPr lvl="0">
              <a:lnSpc>
                <a:spcPct val="100000"/>
              </a:lnSpc>
            </a:pPr>
            <a:r>
              <a:rPr lang="en-AU" dirty="0"/>
              <a:t>For this reason three new measurement methods are being proposed, known as Project Based Activities (PBAs</a:t>
            </a:r>
            <a:r>
              <a:rPr lang="en-AU" dirty="0" smtClean="0"/>
              <a:t>)</a:t>
            </a:r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83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Why include large energy users?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AU" b="1" dirty="0" smtClean="0">
                <a:solidFill>
                  <a:srgbClr val="0B50A2"/>
                </a:solidFill>
              </a:rPr>
              <a:t>Reduced </a:t>
            </a:r>
            <a:r>
              <a:rPr lang="en-AU" b="1" dirty="0">
                <a:solidFill>
                  <a:srgbClr val="0B50A2"/>
                </a:solidFill>
              </a:rPr>
              <a:t>administrative burden</a:t>
            </a:r>
          </a:p>
          <a:p>
            <a:pPr marL="0" indent="0"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AU" dirty="0"/>
              <a:t>Some energy retailers have noted the </a:t>
            </a:r>
            <a:r>
              <a:rPr lang="en-AU" dirty="0" smtClean="0"/>
              <a:t>administrative </a:t>
            </a:r>
            <a:r>
              <a:rPr lang="en-AU" dirty="0"/>
              <a:t>burden of identifying large energy users </a:t>
            </a:r>
            <a:r>
              <a:rPr lang="en-AU" dirty="0" smtClean="0"/>
              <a:t>and </a:t>
            </a:r>
            <a:r>
              <a:rPr lang="en-AU" dirty="0"/>
              <a:t>removing their energy consumption </a:t>
            </a:r>
            <a:r>
              <a:rPr lang="en-AU" dirty="0" smtClean="0"/>
              <a:t>from their annual </a:t>
            </a:r>
            <a:r>
              <a:rPr lang="en-AU" dirty="0"/>
              <a:t>Energy Acquisition </a:t>
            </a:r>
            <a:r>
              <a:rPr lang="en-AU" dirty="0" smtClean="0"/>
              <a:t>Statements</a:t>
            </a:r>
          </a:p>
          <a:p>
            <a:pPr>
              <a:lnSpc>
                <a:spcPct val="100000"/>
              </a:lnSpc>
            </a:pPr>
            <a:endParaRPr lang="en-AU" dirty="0" smtClean="0"/>
          </a:p>
          <a:p>
            <a:pPr>
              <a:lnSpc>
                <a:spcPct val="100000"/>
              </a:lnSpc>
            </a:pPr>
            <a:r>
              <a:rPr lang="en-AU" dirty="0" smtClean="0"/>
              <a:t>This </a:t>
            </a:r>
            <a:r>
              <a:rPr lang="en-AU" dirty="0"/>
              <a:t>is made more complex now that the </a:t>
            </a:r>
            <a:r>
              <a:rPr lang="en-AU" dirty="0" smtClean="0"/>
              <a:t>EREP </a:t>
            </a:r>
            <a:r>
              <a:rPr lang="en-AU" dirty="0"/>
              <a:t>program has </a:t>
            </a:r>
            <a:r>
              <a:rPr lang="en-AU" dirty="0" smtClean="0"/>
              <a:t>closed</a:t>
            </a:r>
            <a:endParaRPr lang="en-AU" dirty="0"/>
          </a:p>
          <a:p>
            <a:pPr marL="0" indent="0">
              <a:lnSpc>
                <a:spcPct val="100000"/>
              </a:lnSpc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91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are the options being proposed?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AU" b="1" dirty="0" smtClean="0">
                <a:solidFill>
                  <a:srgbClr val="0B50A2"/>
                </a:solidFill>
              </a:rPr>
              <a:t>An immediate option and a gradual option</a:t>
            </a:r>
          </a:p>
          <a:p>
            <a:pPr marL="0" lvl="0" indent="0">
              <a:buNone/>
            </a:pPr>
            <a:endParaRPr lang="en-AU" b="1" dirty="0">
              <a:solidFill>
                <a:srgbClr val="0B50A2"/>
              </a:solidFill>
            </a:endParaRPr>
          </a:p>
          <a:p>
            <a:pPr>
              <a:lnSpc>
                <a:spcPct val="110000"/>
              </a:lnSpc>
            </a:pPr>
            <a:r>
              <a:rPr lang="en-AU" dirty="0" smtClean="0"/>
              <a:t>The immediate option would </a:t>
            </a:r>
            <a:r>
              <a:rPr lang="en-AU" dirty="0"/>
              <a:t>end the exclusion from </a:t>
            </a:r>
            <a:r>
              <a:rPr lang="en-AU" dirty="0" smtClean="0"/>
              <a:t>January </a:t>
            </a:r>
            <a:r>
              <a:rPr lang="en-AU" dirty="0"/>
              <a:t>1 </a:t>
            </a:r>
            <a:r>
              <a:rPr lang="en-AU" dirty="0" smtClean="0"/>
              <a:t>2017</a:t>
            </a:r>
            <a:endParaRPr lang="en-AU" dirty="0"/>
          </a:p>
          <a:p>
            <a:pPr marL="0" indent="0">
              <a:lnSpc>
                <a:spcPct val="110000"/>
              </a:lnSpc>
              <a:buNone/>
            </a:pPr>
            <a:endParaRPr lang="en-AU" dirty="0"/>
          </a:p>
          <a:p>
            <a:pPr>
              <a:lnSpc>
                <a:spcPct val="110000"/>
              </a:lnSpc>
            </a:pPr>
            <a:r>
              <a:rPr lang="en-AU" dirty="0" smtClean="0"/>
              <a:t>The gradual option would </a:t>
            </a:r>
            <a:r>
              <a:rPr lang="en-AU" dirty="0"/>
              <a:t>create an initial voluntary period until January 1 </a:t>
            </a:r>
            <a:r>
              <a:rPr lang="en-AU" dirty="0" smtClean="0"/>
              <a:t>2020</a:t>
            </a:r>
            <a:endParaRPr lang="en-AU" dirty="0"/>
          </a:p>
          <a:p>
            <a:pPr>
              <a:lnSpc>
                <a:spcPct val="110000"/>
              </a:lnSpc>
            </a:pPr>
            <a:endParaRPr lang="en-AU" sz="2600" dirty="0" smtClean="0"/>
          </a:p>
          <a:p>
            <a:pPr marL="0" indent="0">
              <a:lnSpc>
                <a:spcPct val="100000"/>
              </a:lnSpc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15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Weather Sealing – External Window</a:t>
            </a:r>
            <a:br>
              <a:rPr lang="en-AU" dirty="0" smtClean="0"/>
            </a:br>
            <a:r>
              <a:rPr lang="en-AU" dirty="0" smtClean="0"/>
              <a:t>Schedule 15B</a:t>
            </a:r>
            <a:endParaRPr lang="en-AU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597046" y="1031682"/>
            <a:ext cx="8100680" cy="4200867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AU" dirty="0" smtClean="0"/>
              <a:t>Certificates = Abatement Factor x Regional Factor </a:t>
            </a:r>
          </a:p>
          <a:p>
            <a:pPr marL="0" indent="0">
              <a:buFont typeface="Arial"/>
              <a:buNone/>
            </a:pPr>
            <a:endParaRPr lang="en-AU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431842"/>
              </p:ext>
            </p:extLst>
          </p:nvPr>
        </p:nvGraphicFramePr>
        <p:xfrm>
          <a:off x="767168" y="1413546"/>
          <a:ext cx="7325272" cy="1253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4086"/>
                <a:gridCol w="1696658"/>
                <a:gridCol w="1756971"/>
                <a:gridCol w="1477557"/>
              </a:tblGrid>
              <a:tr h="64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sealing measure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n-AU" sz="1400" b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Abatement Factor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Proposed Abatement Factor </a:t>
                      </a:r>
                      <a:endParaRPr lang="en-AU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17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Weather </a:t>
                      </a: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sealing - external window </a:t>
                      </a: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15B)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 m</a:t>
                      </a:r>
                      <a:r>
                        <a:rPr lang="en-US" sz="1400" b="0" kern="1200" baseline="30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of window weather </a:t>
                      </a:r>
                      <a:r>
                        <a:rPr lang="en-AU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sealed</a:t>
                      </a:r>
                      <a:endParaRPr lang="en-AU" sz="14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0.025</a:t>
                      </a:r>
                      <a:endParaRPr lang="en-AU" sz="14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0.027</a:t>
                      </a:r>
                      <a:endParaRPr lang="en-AU" sz="14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472947"/>
              </p:ext>
            </p:extLst>
          </p:nvPr>
        </p:nvGraphicFramePr>
        <p:xfrm>
          <a:off x="779422" y="2752444"/>
          <a:ext cx="7313018" cy="2377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1501"/>
                <a:gridCol w="2170759"/>
                <a:gridCol w="2170758"/>
              </a:tblGrid>
              <a:tr h="535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Regional Factor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Proposed Regional Factor</a:t>
                      </a:r>
                      <a:endParaRPr lang="en-AU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151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Melbourne / Mild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1.05</a:t>
                      </a:r>
                      <a:endParaRPr lang="en-A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60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Mild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0.84</a:t>
                      </a:r>
                      <a:endParaRPr lang="en-A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05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Cold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1.30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1.32</a:t>
                      </a:r>
                      <a:endParaRPr lang="en-A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60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Hot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0.69</a:t>
                      </a:r>
                      <a:endParaRPr lang="en-A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484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Immediate option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AU" b="1" dirty="0" smtClean="0">
                <a:solidFill>
                  <a:srgbClr val="0B50A2"/>
                </a:solidFill>
              </a:rPr>
              <a:t>Ending the exclusion from January 1 2017</a:t>
            </a:r>
          </a:p>
          <a:p>
            <a:pPr marL="0" lvl="0" indent="0">
              <a:buNone/>
            </a:pPr>
            <a:endParaRPr lang="en-AU" b="1" dirty="0">
              <a:solidFill>
                <a:srgbClr val="0B50A2"/>
              </a:solidFill>
            </a:endParaRPr>
          </a:p>
          <a:p>
            <a:pPr>
              <a:lnSpc>
                <a:spcPct val="110000"/>
              </a:lnSpc>
            </a:pPr>
            <a:r>
              <a:rPr lang="en-AU" dirty="0" smtClean="0"/>
              <a:t>All </a:t>
            </a:r>
            <a:r>
              <a:rPr lang="en-AU" dirty="0"/>
              <a:t>large energy users, including those on the current EREP register, could gain VEET incentives from </a:t>
            </a:r>
            <a:r>
              <a:rPr lang="en-AU" dirty="0" smtClean="0"/>
              <a:t>January 1 2017</a:t>
            </a:r>
          </a:p>
          <a:p>
            <a:pPr>
              <a:lnSpc>
                <a:spcPct val="110000"/>
              </a:lnSpc>
            </a:pPr>
            <a:endParaRPr lang="en-AU" dirty="0" smtClean="0"/>
          </a:p>
          <a:p>
            <a:pPr>
              <a:lnSpc>
                <a:spcPct val="110000"/>
              </a:lnSpc>
            </a:pPr>
            <a:r>
              <a:rPr lang="en-AU" dirty="0" smtClean="0"/>
              <a:t>The exclusion from creating liabilities for energy retailers would also end from January 1 2017</a:t>
            </a:r>
            <a:endParaRPr lang="en-AU" dirty="0"/>
          </a:p>
          <a:p>
            <a:pPr marL="0" indent="0">
              <a:lnSpc>
                <a:spcPct val="100000"/>
              </a:lnSpc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5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Gradual option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AU" b="1" dirty="0">
                <a:solidFill>
                  <a:srgbClr val="0B50A2"/>
                </a:solidFill>
              </a:rPr>
              <a:t>A</a:t>
            </a:r>
            <a:r>
              <a:rPr lang="en-AU" b="1" dirty="0" smtClean="0">
                <a:solidFill>
                  <a:srgbClr val="0B50A2"/>
                </a:solidFill>
              </a:rPr>
              <a:t>n initial voluntary period</a:t>
            </a:r>
            <a:endParaRPr lang="en-AU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AU" dirty="0" smtClean="0"/>
              <a:t>The </a:t>
            </a:r>
            <a:r>
              <a:rPr lang="en-AU" dirty="0"/>
              <a:t>exclusion for generating certificates </a:t>
            </a:r>
            <a:r>
              <a:rPr lang="en-AU" dirty="0" smtClean="0"/>
              <a:t>would </a:t>
            </a:r>
            <a:r>
              <a:rPr lang="en-AU" dirty="0"/>
              <a:t>end on </a:t>
            </a:r>
            <a:r>
              <a:rPr lang="en-AU" dirty="0" smtClean="0"/>
              <a:t>January </a:t>
            </a:r>
            <a:r>
              <a:rPr lang="en-AU" dirty="0"/>
              <a:t>1 </a:t>
            </a:r>
            <a:r>
              <a:rPr lang="en-AU" dirty="0" smtClean="0"/>
              <a:t>2017</a:t>
            </a:r>
          </a:p>
          <a:p>
            <a:pPr marL="0" indent="0">
              <a:lnSpc>
                <a:spcPct val="100000"/>
              </a:lnSpc>
              <a:buNone/>
            </a:pPr>
            <a:endParaRPr lang="en-AU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AU" dirty="0" smtClean="0"/>
              <a:t>Liabilities </a:t>
            </a:r>
            <a:r>
              <a:rPr lang="en-AU" dirty="0"/>
              <a:t>for energy retailers would start on the </a:t>
            </a:r>
            <a:r>
              <a:rPr lang="en-AU" dirty="0" smtClean="0"/>
              <a:t>sooner </a:t>
            </a:r>
            <a:r>
              <a:rPr lang="en-AU" dirty="0"/>
              <a:t>of: </a:t>
            </a:r>
          </a:p>
          <a:p>
            <a:pPr marL="0" indent="0">
              <a:lnSpc>
                <a:spcPct val="100000"/>
              </a:lnSpc>
              <a:buNone/>
            </a:pPr>
            <a:endParaRPr lang="en-AU" dirty="0"/>
          </a:p>
          <a:p>
            <a:pPr marL="171446" lvl="1">
              <a:lnSpc>
                <a:spcPct val="100000"/>
              </a:lnSpc>
              <a:spcBef>
                <a:spcPts val="750"/>
              </a:spcBef>
            </a:pPr>
            <a:r>
              <a:rPr lang="en-AU" sz="1800" dirty="0"/>
              <a:t>January 1 of the calendar year after a </a:t>
            </a:r>
            <a:br>
              <a:rPr lang="en-AU" sz="1800" dirty="0"/>
            </a:br>
            <a:r>
              <a:rPr lang="en-AU" sz="1800" dirty="0"/>
              <a:t>large energy user created its first certificate</a:t>
            </a:r>
          </a:p>
          <a:p>
            <a:pPr marL="171446" lvl="1">
              <a:lnSpc>
                <a:spcPct val="100000"/>
              </a:lnSpc>
              <a:spcBef>
                <a:spcPts val="750"/>
              </a:spcBef>
            </a:pPr>
            <a:r>
              <a:rPr lang="en-AU" sz="1800" dirty="0" smtClean="0"/>
              <a:t>January </a:t>
            </a:r>
            <a:r>
              <a:rPr lang="en-AU" sz="1800" dirty="0"/>
              <a:t>1 2020</a:t>
            </a:r>
          </a:p>
          <a:p>
            <a:pPr marL="0" indent="0">
              <a:lnSpc>
                <a:spcPct val="100000"/>
              </a:lnSpc>
              <a:buNone/>
            </a:pPr>
            <a:endParaRPr lang="en-AU" dirty="0" smtClean="0"/>
          </a:p>
          <a:p>
            <a:pPr marL="0" indent="0">
              <a:lnSpc>
                <a:spcPct val="100000"/>
              </a:lnSpc>
              <a:buNone/>
            </a:pPr>
            <a:endParaRPr lang="en-AU" dirty="0" smtClean="0"/>
          </a:p>
          <a:p>
            <a:pPr marL="0" indent="0">
              <a:lnSpc>
                <a:spcPct val="100000"/>
              </a:lnSpc>
              <a:buNone/>
            </a:pPr>
            <a:endParaRPr lang="en-AU" dirty="0"/>
          </a:p>
          <a:p>
            <a:pPr marL="0" indent="0">
              <a:lnSpc>
                <a:spcPct val="100000"/>
              </a:lnSpc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67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Gradual option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AU" b="1" dirty="0" smtClean="0">
                <a:solidFill>
                  <a:srgbClr val="0B50A2"/>
                </a:solidFill>
              </a:rPr>
              <a:t>A new list of excluded organisations</a:t>
            </a:r>
          </a:p>
          <a:p>
            <a:pPr marL="0" lvl="0" indent="0">
              <a:buNone/>
            </a:pPr>
            <a:endParaRPr lang="en-AU" dirty="0" smtClean="0"/>
          </a:p>
          <a:p>
            <a:r>
              <a:rPr lang="en-AU" dirty="0" smtClean="0"/>
              <a:t>A new </a:t>
            </a:r>
            <a:r>
              <a:rPr lang="en-AU" dirty="0"/>
              <a:t>list of excluded large energy users would be included in the VEET </a:t>
            </a:r>
            <a:r>
              <a:rPr lang="en-AU" dirty="0" smtClean="0"/>
              <a:t>Regulations</a:t>
            </a:r>
            <a:endParaRPr lang="en-AU" dirty="0"/>
          </a:p>
          <a:p>
            <a:pPr marL="0" lvl="0" indent="0">
              <a:lnSpc>
                <a:spcPct val="100000"/>
              </a:lnSpc>
              <a:buNone/>
            </a:pPr>
            <a:endParaRPr lang="en-AU" dirty="0" smtClean="0"/>
          </a:p>
          <a:p>
            <a:r>
              <a:rPr lang="en-AU" dirty="0" smtClean="0"/>
              <a:t>This </a:t>
            </a:r>
            <a:r>
              <a:rPr lang="en-AU" dirty="0"/>
              <a:t>would be </a:t>
            </a:r>
            <a:r>
              <a:rPr lang="en-AU" dirty="0" smtClean="0"/>
              <a:t>based on those large </a:t>
            </a:r>
            <a:r>
              <a:rPr lang="en-AU" dirty="0"/>
              <a:t>energy users for which energy retailers </a:t>
            </a:r>
            <a:r>
              <a:rPr lang="en-AU" dirty="0" smtClean="0"/>
              <a:t>are currently </a:t>
            </a:r>
            <a:r>
              <a:rPr lang="en-AU" dirty="0"/>
              <a:t>claiming an exemption for </a:t>
            </a:r>
            <a:r>
              <a:rPr lang="en-AU" dirty="0" smtClean="0"/>
              <a:t>liability</a:t>
            </a:r>
            <a:endParaRPr lang="en-AU" b="1" dirty="0"/>
          </a:p>
          <a:p>
            <a:pPr marL="0" indent="0">
              <a:lnSpc>
                <a:spcPct val="100000"/>
              </a:lnSpc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04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Gradual option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AU" b="1" dirty="0" smtClean="0">
                <a:solidFill>
                  <a:srgbClr val="0B50A2"/>
                </a:solidFill>
              </a:rPr>
              <a:t>Why not use the EITE list?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dirty="0" smtClean="0"/>
              <a:t>Another </a:t>
            </a:r>
            <a:r>
              <a:rPr lang="en-AU" dirty="0"/>
              <a:t>list of large </a:t>
            </a:r>
            <a:r>
              <a:rPr lang="en-AU" dirty="0" smtClean="0"/>
              <a:t>organisations is </a:t>
            </a:r>
            <a:r>
              <a:rPr lang="en-AU" dirty="0"/>
              <a:t>the </a:t>
            </a:r>
            <a:r>
              <a:rPr lang="en-AU" dirty="0" smtClean="0"/>
              <a:t>Energy </a:t>
            </a:r>
            <a:r>
              <a:rPr lang="en-AU" dirty="0"/>
              <a:t>Intensive Trade Exposed (EITE) list </a:t>
            </a:r>
            <a:r>
              <a:rPr lang="en-AU" dirty="0" smtClean="0"/>
              <a:t>held </a:t>
            </a:r>
            <a:r>
              <a:rPr lang="en-AU" dirty="0"/>
              <a:t>by the Commonwealth Clean Energy Regulator </a:t>
            </a:r>
            <a:r>
              <a:rPr lang="en-AU" dirty="0" smtClean="0"/>
              <a:t>for the purposes of the </a:t>
            </a:r>
            <a:r>
              <a:rPr lang="en-AU" dirty="0"/>
              <a:t>Renewable Energy Target (RET</a:t>
            </a:r>
            <a:r>
              <a:rPr lang="en-AU" dirty="0" smtClean="0"/>
              <a:t>)</a:t>
            </a:r>
          </a:p>
          <a:p>
            <a:pPr>
              <a:lnSpc>
                <a:spcPct val="100000"/>
              </a:lnSpc>
            </a:pPr>
            <a:r>
              <a:rPr lang="en-AU" dirty="0"/>
              <a:t>The basis for being listed on this register is </a:t>
            </a:r>
            <a:r>
              <a:rPr lang="en-AU" b="1" dirty="0"/>
              <a:t>not energy use </a:t>
            </a:r>
            <a:r>
              <a:rPr lang="en-AU" dirty="0"/>
              <a:t>but </a:t>
            </a:r>
            <a:r>
              <a:rPr lang="en-AU" dirty="0" smtClean="0"/>
              <a:t>greenhouse </a:t>
            </a:r>
            <a:r>
              <a:rPr lang="en-AU" dirty="0"/>
              <a:t>gas emissions, </a:t>
            </a:r>
            <a:r>
              <a:rPr lang="en-AU" dirty="0" smtClean="0"/>
              <a:t>which </a:t>
            </a:r>
            <a:r>
              <a:rPr lang="en-AU" dirty="0"/>
              <a:t>in many cases come from sources not related to energy </a:t>
            </a:r>
            <a:r>
              <a:rPr lang="en-AU" dirty="0" smtClean="0"/>
              <a:t>use</a:t>
            </a:r>
            <a:endParaRPr lang="en-AU" dirty="0"/>
          </a:p>
          <a:p>
            <a:pPr>
              <a:lnSpc>
                <a:spcPct val="100000"/>
              </a:lnSpc>
            </a:pPr>
            <a:r>
              <a:rPr lang="en-AU" dirty="0" smtClean="0"/>
              <a:t>This </a:t>
            </a:r>
            <a:r>
              <a:rPr lang="en-AU" dirty="0"/>
              <a:t>list is therefore not suitable as the basis on which the energy use of large energy users might continue to be </a:t>
            </a:r>
            <a:r>
              <a:rPr lang="en-AU" dirty="0" smtClean="0"/>
              <a:t>excluded</a:t>
            </a:r>
            <a:endParaRPr lang="en-AU" dirty="0"/>
          </a:p>
          <a:p>
            <a:pPr marL="0" lvl="0" indent="0">
              <a:lnSpc>
                <a:spcPct val="100000"/>
              </a:lnSpc>
              <a:buNone/>
            </a:pPr>
            <a:endParaRPr lang="en-AU" dirty="0" smtClean="0"/>
          </a:p>
          <a:p>
            <a:pPr marL="0" indent="0">
              <a:lnSpc>
                <a:spcPct val="100000"/>
              </a:lnSpc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8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Immediate option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Advantages</a:t>
            </a:r>
            <a:endParaRPr lang="en-US" b="1" dirty="0">
              <a:solidFill>
                <a:srgbClr val="0B50A2"/>
              </a:solidFill>
            </a:endParaRPr>
          </a:p>
          <a:p>
            <a:pPr>
              <a:lnSpc>
                <a:spcPct val="120000"/>
              </a:lnSpc>
            </a:pPr>
            <a:r>
              <a:rPr lang="en-AU" dirty="0" smtClean="0"/>
              <a:t>More immediate and simple</a:t>
            </a:r>
          </a:p>
          <a:p>
            <a:pPr>
              <a:lnSpc>
                <a:spcPct val="120000"/>
              </a:lnSpc>
            </a:pPr>
            <a:r>
              <a:rPr lang="en-AU" dirty="0" smtClean="0"/>
              <a:t>The </a:t>
            </a:r>
            <a:r>
              <a:rPr lang="en-AU" dirty="0"/>
              <a:t>benefits of including large energy users in the scheme would take effect straight away. </a:t>
            </a:r>
          </a:p>
          <a:p>
            <a:pPr>
              <a:lnSpc>
                <a:spcPct val="120000"/>
              </a:lnSpc>
            </a:pPr>
            <a:r>
              <a:rPr lang="en-AU" dirty="0" smtClean="0"/>
              <a:t>It would also remove </a:t>
            </a:r>
            <a:r>
              <a:rPr lang="en-AU" dirty="0"/>
              <a:t>administrative and compliance burden from energy </a:t>
            </a:r>
            <a:r>
              <a:rPr lang="en-AU" dirty="0" smtClean="0"/>
              <a:t>retailers.</a:t>
            </a:r>
            <a:endParaRPr lang="en-AU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86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Gradual option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Advantages</a:t>
            </a:r>
            <a:endParaRPr lang="en-AU" dirty="0" smtClean="0"/>
          </a:p>
          <a:p>
            <a:pPr>
              <a:lnSpc>
                <a:spcPct val="120000"/>
              </a:lnSpc>
            </a:pPr>
            <a:r>
              <a:rPr lang="en-AU" dirty="0" smtClean="0"/>
              <a:t>Interested large </a:t>
            </a:r>
            <a:r>
              <a:rPr lang="en-AU" dirty="0"/>
              <a:t>energy users </a:t>
            </a:r>
            <a:r>
              <a:rPr lang="en-AU" dirty="0" smtClean="0"/>
              <a:t>could </a:t>
            </a:r>
            <a:r>
              <a:rPr lang="en-AU" dirty="0"/>
              <a:t>participate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in </a:t>
            </a:r>
            <a:r>
              <a:rPr lang="en-AU" dirty="0"/>
              <a:t>the VEET </a:t>
            </a:r>
            <a:r>
              <a:rPr lang="en-AU" dirty="0" smtClean="0"/>
              <a:t>scheme while allowing a </a:t>
            </a:r>
            <a:r>
              <a:rPr lang="en-AU" dirty="0"/>
              <a:t>transition period </a:t>
            </a:r>
            <a:r>
              <a:rPr lang="en-AU" dirty="0" smtClean="0"/>
              <a:t>for others</a:t>
            </a:r>
          </a:p>
          <a:p>
            <a:pPr>
              <a:lnSpc>
                <a:spcPct val="120000"/>
              </a:lnSpc>
            </a:pPr>
            <a:r>
              <a:rPr lang="en-AU" dirty="0" smtClean="0"/>
              <a:t>Large </a:t>
            </a:r>
            <a:r>
              <a:rPr lang="en-AU" dirty="0"/>
              <a:t>energy users </a:t>
            </a:r>
            <a:r>
              <a:rPr lang="en-AU" dirty="0" smtClean="0"/>
              <a:t>would have time </a:t>
            </a:r>
            <a:r>
              <a:rPr lang="en-AU" dirty="0"/>
              <a:t>to plan and schedule energy efficiency </a:t>
            </a:r>
            <a:r>
              <a:rPr lang="en-AU" dirty="0" smtClean="0"/>
              <a:t>upgrades</a:t>
            </a:r>
          </a:p>
          <a:p>
            <a:pPr>
              <a:lnSpc>
                <a:spcPct val="120000"/>
              </a:lnSpc>
            </a:pPr>
            <a:r>
              <a:rPr lang="en-AU" dirty="0" smtClean="0"/>
              <a:t>A </a:t>
            </a:r>
            <a:r>
              <a:rPr lang="en-AU" dirty="0"/>
              <a:t>large energy user would only </a:t>
            </a:r>
            <a:r>
              <a:rPr lang="en-AU" dirty="0" smtClean="0"/>
              <a:t>create liability in the scheme once </a:t>
            </a:r>
            <a:r>
              <a:rPr lang="en-AU" dirty="0"/>
              <a:t>it had generated its first </a:t>
            </a:r>
            <a:r>
              <a:rPr lang="en-AU" dirty="0" smtClean="0"/>
              <a:t>certificate</a:t>
            </a:r>
            <a:endParaRPr lang="en-AU" dirty="0"/>
          </a:p>
          <a:p>
            <a:pPr marL="0" indent="0">
              <a:lnSpc>
                <a:spcPct val="120000"/>
              </a:lnSpc>
              <a:buNone/>
            </a:pPr>
            <a:endParaRPr lang="en-AU" dirty="0"/>
          </a:p>
          <a:p>
            <a:pPr>
              <a:lnSpc>
                <a:spcPct val="120000"/>
              </a:lnSpc>
            </a:pPr>
            <a:endParaRPr lang="en-AU" dirty="0" smtClean="0"/>
          </a:p>
          <a:p>
            <a:pPr>
              <a:lnSpc>
                <a:spcPct val="120000"/>
              </a:lnSpc>
            </a:pPr>
            <a:endParaRPr lang="en-AU" dirty="0" smtClean="0"/>
          </a:p>
          <a:p>
            <a:pPr marL="0" indent="0">
              <a:lnSpc>
                <a:spcPct val="120000"/>
              </a:lnSpc>
              <a:buNone/>
            </a:pPr>
            <a:endParaRPr lang="en-AU" dirty="0" smtClean="0"/>
          </a:p>
          <a:p>
            <a:endParaRPr lang="en-AU" dirty="0"/>
          </a:p>
          <a:p>
            <a:endParaRPr lang="en-AU" dirty="0"/>
          </a:p>
          <a:p>
            <a:pPr marL="0" indent="0">
              <a:lnSpc>
                <a:spcPct val="110000"/>
              </a:lnSpc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31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Gradual option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Disadvantages</a:t>
            </a:r>
          </a:p>
          <a:p>
            <a:pPr>
              <a:lnSpc>
                <a:spcPct val="120000"/>
              </a:lnSpc>
            </a:pPr>
            <a:r>
              <a:rPr lang="en-AU" dirty="0" smtClean="0"/>
              <a:t>Extending </a:t>
            </a:r>
            <a:r>
              <a:rPr lang="en-AU" dirty="0"/>
              <a:t>for another three years </a:t>
            </a:r>
            <a:r>
              <a:rPr lang="en-AU" dirty="0" smtClean="0"/>
              <a:t>the </a:t>
            </a:r>
            <a:r>
              <a:rPr lang="en-AU" dirty="0"/>
              <a:t>administrative and compliance burden on </a:t>
            </a:r>
            <a:r>
              <a:rPr lang="en-AU" dirty="0" smtClean="0"/>
              <a:t>energy retailers</a:t>
            </a:r>
            <a:endParaRPr lang="en-AU" dirty="0"/>
          </a:p>
          <a:p>
            <a:pPr marL="0" indent="0">
              <a:lnSpc>
                <a:spcPct val="120000"/>
              </a:lnSpc>
              <a:buNone/>
            </a:pPr>
            <a:endParaRPr lang="en-AU" dirty="0"/>
          </a:p>
          <a:p>
            <a:pPr marL="0" indent="0">
              <a:lnSpc>
                <a:spcPct val="120000"/>
              </a:lnSpc>
              <a:buNone/>
            </a:pPr>
            <a:endParaRPr lang="en-AU" dirty="0" smtClean="0"/>
          </a:p>
          <a:p>
            <a:endParaRPr lang="en-AU" dirty="0"/>
          </a:p>
          <a:p>
            <a:endParaRPr lang="en-AU" dirty="0"/>
          </a:p>
          <a:p>
            <a:pPr marL="0" indent="0">
              <a:lnSpc>
                <a:spcPct val="110000"/>
              </a:lnSpc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29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Download the consultation </a:t>
            </a:r>
            <a:r>
              <a:rPr lang="en-US" dirty="0" smtClean="0"/>
              <a:t>document: </a:t>
            </a:r>
            <a:r>
              <a:rPr lang="en-US" dirty="0" smtClean="0">
                <a:hlinkClick r:id="rId3"/>
              </a:rPr>
              <a:t>www.energyandresources.vic.gov.au/esi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Submissions may be emailed to </a:t>
            </a:r>
            <a:r>
              <a:rPr lang="en-US" dirty="0" smtClean="0">
                <a:hlinkClick r:id="rId4"/>
              </a:rPr>
              <a:t>energysaver.incentive@ecodev.vic.gov.au</a:t>
            </a:r>
            <a:r>
              <a:rPr lang="en-US" dirty="0" smtClean="0"/>
              <a:t> or </a:t>
            </a:r>
            <a:r>
              <a:rPr lang="en-US" dirty="0"/>
              <a:t>provided in writing</a:t>
            </a:r>
          </a:p>
          <a:p>
            <a:endParaRPr lang="en-US" dirty="0"/>
          </a:p>
          <a:p>
            <a:r>
              <a:rPr lang="en-US" dirty="0"/>
              <a:t>Submissions for regulation amendments close on </a:t>
            </a:r>
            <a:r>
              <a:rPr lang="en-US" b="1" dirty="0" smtClean="0"/>
              <a:t>13 July 2016</a:t>
            </a:r>
            <a:r>
              <a:rPr lang="en-US" dirty="0"/>
              <a:t/>
            </a:r>
            <a:br>
              <a:rPr lang="en-US" dirty="0"/>
            </a:br>
            <a:r>
              <a:rPr lang="en-AU" dirty="0"/>
              <a:t>Please use the subject: </a:t>
            </a:r>
            <a:r>
              <a:rPr lang="en-AU" i="1" dirty="0"/>
              <a:t>VEET: </a:t>
            </a:r>
            <a:r>
              <a:rPr lang="en-AU" i="1" dirty="0" smtClean="0"/>
              <a:t>Options for including large energy users</a:t>
            </a:r>
            <a:endParaRPr lang="en-AU" dirty="0"/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Making a Submission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7327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3508" y="459189"/>
            <a:ext cx="5653644" cy="936266"/>
          </a:xfrm>
        </p:spPr>
        <p:txBody>
          <a:bodyPr/>
          <a:lstStyle/>
          <a:p>
            <a:r>
              <a:rPr lang="en-US" dirty="0" smtClean="0"/>
              <a:t>Compliance process for greenhouse gas reduction rates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Tejopala</a:t>
            </a:r>
            <a:r>
              <a:rPr lang="en-US" dirty="0" smtClean="0"/>
              <a:t> Rawls</a:t>
            </a:r>
          </a:p>
          <a:p>
            <a:r>
              <a:rPr lang="en-US" dirty="0" smtClean="0"/>
              <a:t>Senior Policy Officer</a:t>
            </a:r>
          </a:p>
          <a:p>
            <a:r>
              <a:rPr lang="en-US" dirty="0" smtClean="0"/>
              <a:t>Energy Policy and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12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Compliance process</a:t>
            </a:r>
            <a:br>
              <a:rPr lang="en-AU" dirty="0"/>
            </a:br>
            <a:r>
              <a:rPr lang="en-AU" dirty="0"/>
              <a:t>for Greenhouse Gas Reduction Rates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dirty="0" smtClean="0"/>
          </a:p>
          <a:p>
            <a:r>
              <a:rPr lang="en-US" dirty="0" smtClean="0"/>
              <a:t>What is the current situation?</a:t>
            </a:r>
          </a:p>
          <a:p>
            <a:endParaRPr lang="en-US" dirty="0" smtClean="0"/>
          </a:p>
          <a:p>
            <a:r>
              <a:rPr lang="en-US" dirty="0" smtClean="0"/>
              <a:t>What is the problem?</a:t>
            </a:r>
          </a:p>
          <a:p>
            <a:endParaRPr lang="en-US" dirty="0" smtClean="0"/>
          </a:p>
          <a:p>
            <a:r>
              <a:rPr lang="en-US" dirty="0" smtClean="0"/>
              <a:t>Proposed changes</a:t>
            </a:r>
          </a:p>
          <a:p>
            <a:endParaRPr lang="en-US" dirty="0"/>
          </a:p>
          <a:p>
            <a:r>
              <a:rPr lang="en-US" dirty="0" smtClean="0"/>
              <a:t>Why make these changes?</a:t>
            </a:r>
          </a:p>
          <a:p>
            <a:endParaRPr lang="en-US" dirty="0"/>
          </a:p>
          <a:p>
            <a:r>
              <a:rPr lang="en-US" dirty="0" smtClean="0"/>
              <a:t>How to make a submission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93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dirty="0" smtClean="0"/>
              <a:t>Weather Sealing – Replacing Existing Exhaust Fan with Self-Sealing Exhaust Fan</a:t>
            </a:r>
            <a:br>
              <a:rPr lang="en-AU" dirty="0" smtClean="0"/>
            </a:br>
            <a:r>
              <a:rPr lang="en-AU" dirty="0" smtClean="0"/>
              <a:t>Schedule 15C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28650" y="1339192"/>
            <a:ext cx="7886700" cy="42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Main changes</a:t>
            </a:r>
            <a:endParaRPr lang="en-US" b="1" dirty="0">
              <a:solidFill>
                <a:srgbClr val="0B50A2"/>
              </a:solidFill>
            </a:endParaRPr>
          </a:p>
          <a:p>
            <a:pPr lvl="0"/>
            <a:r>
              <a:rPr lang="en-AU" sz="1800" dirty="0" smtClean="0"/>
              <a:t>Products </a:t>
            </a:r>
            <a:r>
              <a:rPr lang="en-AU" sz="1800" dirty="0"/>
              <a:t>must be capable of lasting for at least ten years of normal </a:t>
            </a:r>
            <a:r>
              <a:rPr lang="en-AU" sz="1800" dirty="0" smtClean="0"/>
              <a:t>use</a:t>
            </a:r>
          </a:p>
          <a:p>
            <a:pPr lvl="0"/>
            <a:r>
              <a:rPr lang="en-AU" sz="1800" dirty="0" smtClean="0"/>
              <a:t>Product must </a:t>
            </a:r>
            <a:r>
              <a:rPr lang="en-AU" sz="1800" dirty="0"/>
              <a:t>expel air either to the outside or into the roof space of the premises</a:t>
            </a:r>
            <a:endParaRPr lang="en-AU" sz="18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How would the number of certificates for this activity be affected?</a:t>
            </a:r>
          </a:p>
          <a:p>
            <a:pPr lvl="0"/>
            <a:r>
              <a:rPr lang="en-AU" sz="1800" dirty="0"/>
              <a:t>The proposed changes would create </a:t>
            </a:r>
            <a:r>
              <a:rPr lang="en-AU" sz="1800" dirty="0" smtClean="0"/>
              <a:t>a change in the number </a:t>
            </a:r>
            <a:r>
              <a:rPr lang="en-AU" sz="1800" dirty="0"/>
              <a:t>certificates per </a:t>
            </a:r>
            <a:r>
              <a:rPr lang="en-AU" sz="1800" dirty="0" smtClean="0"/>
              <a:t>installation</a:t>
            </a:r>
            <a:endParaRPr lang="en-US" b="1" dirty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72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What is the current situation?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Greenhouse Gas Reduction Rates are set in May</a:t>
            </a:r>
            <a:endParaRPr lang="en-US" b="1" dirty="0">
              <a:solidFill>
                <a:srgbClr val="0B50A2"/>
              </a:solidFill>
            </a:endParaRPr>
          </a:p>
          <a:p>
            <a:pPr marL="0" lvl="0" indent="0">
              <a:buNone/>
            </a:pPr>
            <a:endParaRPr lang="en-AU" sz="1800" dirty="0" smtClean="0"/>
          </a:p>
          <a:p>
            <a:pPr>
              <a:lnSpc>
                <a:spcPct val="100000"/>
              </a:lnSpc>
            </a:pPr>
            <a:r>
              <a:rPr lang="en-AU" dirty="0"/>
              <a:t>The liabilities faced by energy retailers under the VEET scheme </a:t>
            </a:r>
            <a:r>
              <a:rPr lang="en-AU" dirty="0" smtClean="0"/>
              <a:t>are calculated </a:t>
            </a:r>
            <a:r>
              <a:rPr lang="en-AU" dirty="0"/>
              <a:t>each year using figures known as the Greenhouse Gas </a:t>
            </a:r>
            <a:r>
              <a:rPr lang="en-AU" dirty="0" smtClean="0"/>
              <a:t>Reduction </a:t>
            </a:r>
            <a:r>
              <a:rPr lang="en-AU" dirty="0"/>
              <a:t>Rates </a:t>
            </a:r>
            <a:endParaRPr lang="en-AU" dirty="0" smtClean="0"/>
          </a:p>
          <a:p>
            <a:pPr>
              <a:lnSpc>
                <a:spcPct val="100000"/>
              </a:lnSpc>
            </a:pPr>
            <a:r>
              <a:rPr lang="en-AU" dirty="0" smtClean="0"/>
              <a:t>There </a:t>
            </a:r>
            <a:r>
              <a:rPr lang="en-AU" dirty="0"/>
              <a:t>are two such Rates: one for gas and one for </a:t>
            </a:r>
            <a:r>
              <a:rPr lang="en-AU" dirty="0" smtClean="0"/>
              <a:t>electricity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010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the current situation?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B50A2"/>
                </a:solidFill>
              </a:rPr>
              <a:t>Greenhouse Gas Reduction Rates </a:t>
            </a:r>
            <a:r>
              <a:rPr lang="en-US" b="1" dirty="0" smtClean="0">
                <a:solidFill>
                  <a:srgbClr val="0B50A2"/>
                </a:solidFill>
              </a:rPr>
              <a:t>are set in May</a:t>
            </a:r>
          </a:p>
          <a:p>
            <a:pPr marL="0" indent="0">
              <a:buNone/>
            </a:pPr>
            <a:endParaRPr lang="en-US" b="1" dirty="0" smtClean="0">
              <a:solidFill>
                <a:srgbClr val="0B50A2"/>
              </a:solidFill>
            </a:endParaRPr>
          </a:p>
          <a:p>
            <a:pPr>
              <a:lnSpc>
                <a:spcPct val="100000"/>
              </a:lnSpc>
            </a:pPr>
            <a:r>
              <a:rPr lang="en-AU" dirty="0"/>
              <a:t>The Rates are published in the Government Gazette in </a:t>
            </a:r>
            <a:r>
              <a:rPr lang="en-AU" dirty="0" smtClean="0"/>
              <a:t>May </a:t>
            </a:r>
            <a:r>
              <a:rPr lang="en-AU" dirty="0"/>
              <a:t>of the year to which they </a:t>
            </a:r>
            <a:r>
              <a:rPr lang="en-AU" dirty="0" smtClean="0"/>
              <a:t>apply</a:t>
            </a:r>
          </a:p>
          <a:p>
            <a:pPr>
              <a:lnSpc>
                <a:spcPct val="100000"/>
              </a:lnSpc>
            </a:pPr>
            <a:endParaRPr lang="en-AU" dirty="0" smtClean="0"/>
          </a:p>
          <a:p>
            <a:pPr>
              <a:lnSpc>
                <a:spcPct val="100000"/>
              </a:lnSpc>
            </a:pPr>
            <a:r>
              <a:rPr lang="en-AU" dirty="0" smtClean="0"/>
              <a:t>The </a:t>
            </a:r>
            <a:r>
              <a:rPr lang="en-AU" dirty="0"/>
              <a:t>data used to estimate these Rates are the </a:t>
            </a:r>
            <a:r>
              <a:rPr lang="en-AU" dirty="0" smtClean="0"/>
              <a:t>scheme </a:t>
            </a:r>
            <a:r>
              <a:rPr lang="en-AU" dirty="0"/>
              <a:t>acquisitions shown </a:t>
            </a:r>
            <a:r>
              <a:rPr lang="en-AU" dirty="0" smtClean="0"/>
              <a:t>in </a:t>
            </a:r>
            <a:r>
              <a:rPr lang="en-AU" dirty="0"/>
              <a:t>the Energy Acquisition Statements submitted by energy retailers by the </a:t>
            </a:r>
            <a:r>
              <a:rPr lang="en-AU" dirty="0" smtClean="0"/>
              <a:t>end </a:t>
            </a:r>
            <a:r>
              <a:rPr lang="en-AU" dirty="0"/>
              <a:t>of April each </a:t>
            </a:r>
            <a:r>
              <a:rPr lang="en-AU" dirty="0" smtClean="0"/>
              <a:t>year</a:t>
            </a:r>
            <a:endParaRPr lang="en-AU" dirty="0"/>
          </a:p>
          <a:p>
            <a:pPr marL="0" indent="0">
              <a:buNone/>
            </a:pPr>
            <a:endParaRPr lang="en-US" b="1" dirty="0">
              <a:solidFill>
                <a:srgbClr val="0B50A2"/>
              </a:solidFill>
            </a:endParaRPr>
          </a:p>
          <a:p>
            <a:pPr marL="0" lvl="0" indent="0">
              <a:buNone/>
            </a:pP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3639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is the problem?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The timing creates uncertainty</a:t>
            </a:r>
            <a:endParaRPr lang="en-US" b="1" dirty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AU" dirty="0"/>
              <a:t>As a result of this timing energy retailers do not know their liabilities for the first </a:t>
            </a:r>
            <a:r>
              <a:rPr lang="en-AU" dirty="0" smtClean="0"/>
              <a:t>four months of each </a:t>
            </a:r>
            <a:r>
              <a:rPr lang="en-AU" dirty="0"/>
              <a:t>year and therefore have to estimate these during that </a:t>
            </a:r>
            <a:r>
              <a:rPr lang="en-AU" dirty="0" smtClean="0"/>
              <a:t>time</a:t>
            </a:r>
          </a:p>
          <a:p>
            <a:pPr marL="0" indent="0">
              <a:lnSpc>
                <a:spcPct val="100000"/>
              </a:lnSpc>
              <a:buNone/>
            </a:pPr>
            <a:endParaRPr lang="en-AU" dirty="0" smtClean="0"/>
          </a:p>
          <a:p>
            <a:pPr>
              <a:lnSpc>
                <a:spcPct val="100000"/>
              </a:lnSpc>
            </a:pPr>
            <a:r>
              <a:rPr lang="en-AU" dirty="0" smtClean="0"/>
              <a:t>This </a:t>
            </a:r>
            <a:r>
              <a:rPr lang="en-AU" dirty="0"/>
              <a:t>uncertainty may raise the cost of the scheme which </a:t>
            </a:r>
            <a:r>
              <a:rPr lang="en-AU" dirty="0" smtClean="0"/>
              <a:t>could </a:t>
            </a:r>
            <a:r>
              <a:rPr lang="en-AU" dirty="0"/>
              <a:t>ultimately be passed onto </a:t>
            </a:r>
            <a:r>
              <a:rPr lang="en-AU" dirty="0" smtClean="0"/>
              <a:t>consumers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is being proposed?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AU" b="1" dirty="0" smtClean="0">
                <a:solidFill>
                  <a:srgbClr val="0B50A2"/>
                </a:solidFill>
              </a:rPr>
              <a:t>Changing the publication date to the year before</a:t>
            </a:r>
          </a:p>
          <a:p>
            <a:pPr marL="0" lvl="0" indent="0">
              <a:buNone/>
            </a:pPr>
            <a:endParaRPr lang="en-AU" b="1" dirty="0">
              <a:solidFill>
                <a:srgbClr val="0B50A2"/>
              </a:solidFill>
            </a:endParaRPr>
          </a:p>
          <a:p>
            <a:pPr>
              <a:lnSpc>
                <a:spcPct val="100000"/>
              </a:lnSpc>
            </a:pPr>
            <a:r>
              <a:rPr lang="en-AU" dirty="0"/>
              <a:t>The date on which Rates are published would be changed to Quarter 4 of the year prior to the liability year for which they </a:t>
            </a:r>
            <a:r>
              <a:rPr lang="en-AU" dirty="0" smtClean="0"/>
              <a:t>apply</a:t>
            </a:r>
          </a:p>
          <a:p>
            <a:pPr marL="0" indent="0">
              <a:lnSpc>
                <a:spcPct val="100000"/>
              </a:lnSpc>
              <a:buNone/>
            </a:pPr>
            <a:endParaRPr lang="en-AU" dirty="0" smtClean="0"/>
          </a:p>
          <a:p>
            <a:pPr>
              <a:lnSpc>
                <a:spcPct val="100000"/>
              </a:lnSpc>
            </a:pPr>
            <a:r>
              <a:rPr lang="en-AU" dirty="0" smtClean="0"/>
              <a:t>This could be effective </a:t>
            </a:r>
            <a:r>
              <a:rPr lang="en-AU" dirty="0"/>
              <a:t>from the 2017 liability year, </a:t>
            </a:r>
            <a:r>
              <a:rPr lang="en-AU" dirty="0" smtClean="0"/>
              <a:t>for </a:t>
            </a:r>
            <a:r>
              <a:rPr lang="en-AU" dirty="0"/>
              <a:t>which the Rates would be published </a:t>
            </a:r>
            <a:r>
              <a:rPr lang="en-AU" dirty="0" smtClean="0"/>
              <a:t>by Quarter </a:t>
            </a:r>
            <a:r>
              <a:rPr lang="en-AU" dirty="0"/>
              <a:t>4 of </a:t>
            </a:r>
            <a:r>
              <a:rPr lang="en-AU" dirty="0" smtClean="0"/>
              <a:t>2016</a:t>
            </a:r>
            <a:endParaRPr lang="en-AU" dirty="0"/>
          </a:p>
          <a:p>
            <a:pPr marL="0" indent="0">
              <a:lnSpc>
                <a:spcPct val="110000"/>
              </a:lnSpc>
              <a:buNone/>
            </a:pPr>
            <a:endParaRPr lang="en-AU" dirty="0"/>
          </a:p>
          <a:p>
            <a:pPr>
              <a:lnSpc>
                <a:spcPct val="110000"/>
              </a:lnSpc>
            </a:pPr>
            <a:endParaRPr lang="en-AU" sz="2600" dirty="0" smtClean="0"/>
          </a:p>
          <a:p>
            <a:pPr marL="0" indent="0">
              <a:lnSpc>
                <a:spcPct val="100000"/>
              </a:lnSpc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41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is being proposed?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AU" b="1" dirty="0" smtClean="0">
                <a:solidFill>
                  <a:srgbClr val="0B50A2"/>
                </a:solidFill>
              </a:rPr>
              <a:t>Using data from two years before the liability year</a:t>
            </a:r>
          </a:p>
          <a:p>
            <a:pPr>
              <a:lnSpc>
                <a:spcPct val="100000"/>
              </a:lnSpc>
            </a:pPr>
            <a:r>
              <a:rPr lang="en-AU" dirty="0" smtClean="0"/>
              <a:t>The </a:t>
            </a:r>
            <a:r>
              <a:rPr lang="en-AU" dirty="0"/>
              <a:t>data used to calculate the Rates </a:t>
            </a:r>
            <a:r>
              <a:rPr lang="en-AU" dirty="0" smtClean="0"/>
              <a:t>would be </a:t>
            </a:r>
            <a:r>
              <a:rPr lang="en-AU" dirty="0"/>
              <a:t>changed to the most </a:t>
            </a:r>
            <a:r>
              <a:rPr lang="en-AU" dirty="0" smtClean="0"/>
              <a:t>recent available</a:t>
            </a:r>
          </a:p>
          <a:p>
            <a:pPr>
              <a:lnSpc>
                <a:spcPct val="100000"/>
              </a:lnSpc>
            </a:pPr>
            <a:endParaRPr lang="en-AU" dirty="0" smtClean="0"/>
          </a:p>
          <a:p>
            <a:pPr>
              <a:lnSpc>
                <a:spcPct val="100000"/>
              </a:lnSpc>
            </a:pPr>
            <a:r>
              <a:rPr lang="en-AU" dirty="0" smtClean="0"/>
              <a:t>This </a:t>
            </a:r>
            <a:r>
              <a:rPr lang="en-AU" dirty="0"/>
              <a:t>would be for the year two years prior to </a:t>
            </a:r>
            <a:r>
              <a:rPr lang="en-AU" dirty="0" smtClean="0"/>
              <a:t>the </a:t>
            </a:r>
            <a:r>
              <a:rPr lang="en-AU" dirty="0"/>
              <a:t>liability </a:t>
            </a:r>
            <a:r>
              <a:rPr lang="en-AU" dirty="0" smtClean="0"/>
              <a:t>year</a:t>
            </a:r>
          </a:p>
          <a:p>
            <a:pPr marL="0" indent="0">
              <a:lnSpc>
                <a:spcPct val="100000"/>
              </a:lnSpc>
              <a:buNone/>
            </a:pPr>
            <a:endParaRPr lang="en-AU" dirty="0" smtClean="0"/>
          </a:p>
          <a:p>
            <a:pPr>
              <a:lnSpc>
                <a:spcPct val="100000"/>
              </a:lnSpc>
            </a:pPr>
            <a:r>
              <a:rPr lang="en-AU" dirty="0"/>
              <a:t>For example, for the 2018 compliance year, the Rates would be set </a:t>
            </a:r>
            <a:r>
              <a:rPr lang="en-AU" dirty="0" smtClean="0"/>
              <a:t>by Quarter </a:t>
            </a:r>
            <a:r>
              <a:rPr lang="en-AU" dirty="0"/>
              <a:t>4 of 2017 using energy retailers’ Energy Acquisition Statements for </a:t>
            </a:r>
            <a:r>
              <a:rPr lang="en-AU" dirty="0" smtClean="0"/>
              <a:t>2016</a:t>
            </a:r>
            <a:endParaRPr lang="en-AU" dirty="0"/>
          </a:p>
          <a:p>
            <a:pPr>
              <a:lnSpc>
                <a:spcPct val="100000"/>
              </a:lnSpc>
            </a:pPr>
            <a:endParaRPr lang="en-AU" dirty="0" smtClean="0"/>
          </a:p>
          <a:p>
            <a:pPr marL="0" indent="0">
              <a:lnSpc>
                <a:spcPct val="100000"/>
              </a:lnSpc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9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Why make these changes?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dirty="0" smtClean="0">
                <a:solidFill>
                  <a:srgbClr val="0B50A2"/>
                </a:solidFill>
              </a:rPr>
              <a:t>Greater </a:t>
            </a:r>
            <a:r>
              <a:rPr lang="en-AU" b="1" dirty="0">
                <a:solidFill>
                  <a:srgbClr val="0B50A2"/>
                </a:solidFill>
              </a:rPr>
              <a:t>certainty about scheme liabilities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AU" dirty="0" smtClean="0"/>
              <a:t>Bringing </a:t>
            </a:r>
            <a:r>
              <a:rPr lang="en-AU" dirty="0"/>
              <a:t>forward the date on which the Rates are published </a:t>
            </a:r>
            <a:r>
              <a:rPr lang="en-AU" dirty="0" smtClean="0"/>
              <a:t>would </a:t>
            </a:r>
            <a:r>
              <a:rPr lang="en-AU" dirty="0"/>
              <a:t>create greater certainty for energy retailers as to their scheme </a:t>
            </a:r>
            <a:r>
              <a:rPr lang="en-AU" dirty="0" smtClean="0"/>
              <a:t>liabilities</a:t>
            </a:r>
            <a:endParaRPr lang="en-AU" dirty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 marL="0" indent="0">
              <a:lnSpc>
                <a:spcPct val="120000"/>
              </a:lnSpc>
              <a:buNone/>
            </a:pPr>
            <a:endParaRPr lang="en-AU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0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Further Details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AU" sz="3800" b="1" dirty="0" smtClean="0">
                <a:solidFill>
                  <a:srgbClr val="0B50A2"/>
                </a:solidFill>
              </a:rPr>
              <a:t>Limited </a:t>
            </a:r>
            <a:r>
              <a:rPr lang="en-AU" sz="3800" b="1" dirty="0">
                <a:solidFill>
                  <a:srgbClr val="0B50A2"/>
                </a:solidFill>
              </a:rPr>
              <a:t>options for data sources </a:t>
            </a:r>
          </a:p>
          <a:p>
            <a:pPr marL="0" indent="0">
              <a:lnSpc>
                <a:spcPct val="120000"/>
              </a:lnSpc>
              <a:buNone/>
            </a:pPr>
            <a:endParaRPr lang="en-AU" sz="2800" dirty="0"/>
          </a:p>
          <a:p>
            <a:pPr>
              <a:lnSpc>
                <a:spcPct val="120000"/>
              </a:lnSpc>
            </a:pPr>
            <a:r>
              <a:rPr lang="en-AU" sz="4400" dirty="0"/>
              <a:t>The data used to calculate the Rates </a:t>
            </a:r>
            <a:r>
              <a:rPr lang="en-AU" sz="4400" dirty="0" smtClean="0"/>
              <a:t>are </a:t>
            </a:r>
            <a:r>
              <a:rPr lang="en-AU" sz="4400" dirty="0"/>
              <a:t>not available until April 30 each </a:t>
            </a:r>
            <a:r>
              <a:rPr lang="en-AU" sz="4400" dirty="0" smtClean="0"/>
              <a:t>year</a:t>
            </a:r>
          </a:p>
          <a:p>
            <a:pPr>
              <a:lnSpc>
                <a:spcPct val="120000"/>
              </a:lnSpc>
            </a:pPr>
            <a:endParaRPr lang="en-AU" sz="4400" dirty="0"/>
          </a:p>
          <a:p>
            <a:pPr>
              <a:lnSpc>
                <a:spcPct val="120000"/>
              </a:lnSpc>
            </a:pPr>
            <a:r>
              <a:rPr lang="en-AU" sz="4400" dirty="0" smtClean="0"/>
              <a:t>Therefore </a:t>
            </a:r>
            <a:r>
              <a:rPr lang="en-AU" sz="4400" dirty="0"/>
              <a:t>it is proposed </a:t>
            </a:r>
            <a:r>
              <a:rPr lang="en-AU" sz="4400" dirty="0" smtClean="0"/>
              <a:t>data from a year earlier is the best available</a:t>
            </a:r>
            <a:endParaRPr lang="en-AU" sz="4400" dirty="0"/>
          </a:p>
          <a:p>
            <a:pPr marL="0" indent="0">
              <a:lnSpc>
                <a:spcPct val="120000"/>
              </a:lnSpc>
              <a:buNone/>
            </a:pPr>
            <a:endParaRPr lang="en-AU" sz="3400" dirty="0" smtClean="0"/>
          </a:p>
          <a:p>
            <a:endParaRPr lang="en-AU" dirty="0"/>
          </a:p>
          <a:p>
            <a:endParaRPr lang="en-AU" dirty="0"/>
          </a:p>
          <a:p>
            <a:pPr marL="0" indent="0">
              <a:lnSpc>
                <a:spcPct val="110000"/>
              </a:lnSpc>
              <a:buNone/>
            </a:pPr>
            <a:endParaRPr lang="en-AU" sz="2800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1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Further Details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Implications of using older data</a:t>
            </a:r>
            <a:endParaRPr lang="en-US" b="1" dirty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AU" dirty="0" smtClean="0"/>
          </a:p>
          <a:p>
            <a:pPr>
              <a:lnSpc>
                <a:spcPct val="120000"/>
              </a:lnSpc>
            </a:pPr>
            <a:r>
              <a:rPr lang="en-AU" dirty="0" smtClean="0"/>
              <a:t>Modelling indicates that the number </a:t>
            </a:r>
            <a:r>
              <a:rPr lang="en-AU" dirty="0"/>
              <a:t>of certificates would be within the range of variation normally seen year to </a:t>
            </a:r>
            <a:r>
              <a:rPr lang="en-AU" dirty="0" smtClean="0"/>
              <a:t>year</a:t>
            </a:r>
          </a:p>
          <a:p>
            <a:pPr>
              <a:lnSpc>
                <a:spcPct val="120000"/>
              </a:lnSpc>
            </a:pPr>
            <a:endParaRPr lang="en-AU" dirty="0" smtClean="0"/>
          </a:p>
          <a:p>
            <a:pPr>
              <a:lnSpc>
                <a:spcPct val="120000"/>
              </a:lnSpc>
            </a:pPr>
            <a:r>
              <a:rPr lang="en-AU" dirty="0" smtClean="0"/>
              <a:t>When </a:t>
            </a:r>
            <a:r>
              <a:rPr lang="en-AU" dirty="0"/>
              <a:t>setting the Rates, any shortfall or excess in the number of certificates from the </a:t>
            </a:r>
            <a:r>
              <a:rPr lang="en-AU" dirty="0" smtClean="0"/>
              <a:t>year before is </a:t>
            </a:r>
            <a:r>
              <a:rPr lang="en-AU" dirty="0"/>
              <a:t>normally taken into consideration to ensure that the target is </a:t>
            </a:r>
            <a:r>
              <a:rPr lang="en-AU" dirty="0" smtClean="0"/>
              <a:t>met</a:t>
            </a:r>
            <a:endParaRPr lang="en-AU" dirty="0"/>
          </a:p>
          <a:p>
            <a:pPr marL="0" indent="0">
              <a:lnSpc>
                <a:spcPct val="120000"/>
              </a:lnSpc>
              <a:buNone/>
            </a:pPr>
            <a:endParaRPr lang="en-AU" dirty="0" smtClean="0"/>
          </a:p>
          <a:p>
            <a:endParaRPr lang="en-AU" dirty="0"/>
          </a:p>
          <a:p>
            <a:endParaRPr lang="en-AU" dirty="0"/>
          </a:p>
          <a:p>
            <a:pPr marL="0" indent="0">
              <a:lnSpc>
                <a:spcPct val="110000"/>
              </a:lnSpc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48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Further Details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Regulatory implications</a:t>
            </a:r>
            <a:endParaRPr lang="en-US" b="1" dirty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AU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AU" dirty="0" smtClean="0"/>
              <a:t>The </a:t>
            </a:r>
            <a:r>
              <a:rPr lang="en-AU" dirty="0"/>
              <a:t>proposed changes would not involve any changes </a:t>
            </a:r>
            <a:r>
              <a:rPr lang="en-AU" dirty="0" smtClean="0"/>
              <a:t>to </a:t>
            </a:r>
            <a:r>
              <a:rPr lang="en-AU" dirty="0"/>
              <a:t>the VEET Act or Regulations and would involve only administrative </a:t>
            </a:r>
            <a:r>
              <a:rPr lang="en-AU" dirty="0" smtClean="0"/>
              <a:t>changes</a:t>
            </a:r>
            <a:endParaRPr lang="en-AU" dirty="0"/>
          </a:p>
          <a:p>
            <a:pPr marL="0" indent="0">
              <a:lnSpc>
                <a:spcPct val="120000"/>
              </a:lnSpc>
              <a:buNone/>
            </a:pPr>
            <a:endParaRPr lang="en-AU" dirty="0" smtClean="0"/>
          </a:p>
          <a:p>
            <a:endParaRPr lang="en-AU" dirty="0"/>
          </a:p>
          <a:p>
            <a:endParaRPr lang="en-AU" dirty="0"/>
          </a:p>
          <a:p>
            <a:pPr marL="0" indent="0">
              <a:lnSpc>
                <a:spcPct val="110000"/>
              </a:lnSpc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28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Download the consultation </a:t>
            </a:r>
            <a:r>
              <a:rPr lang="en-US" dirty="0" smtClean="0"/>
              <a:t>document: </a:t>
            </a:r>
            <a:r>
              <a:rPr lang="en-US" dirty="0" smtClean="0">
                <a:hlinkClick r:id="rId3"/>
              </a:rPr>
              <a:t>www.energyandresources.vic.gov.au/esi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Submissions may be emailed to </a:t>
            </a:r>
            <a:r>
              <a:rPr lang="en-US" dirty="0" smtClean="0">
                <a:hlinkClick r:id="rId4"/>
              </a:rPr>
              <a:t>energysaver.incentive@ecodev.vic.gov.au</a:t>
            </a:r>
            <a:r>
              <a:rPr lang="en-US" dirty="0" smtClean="0"/>
              <a:t> or </a:t>
            </a:r>
            <a:r>
              <a:rPr lang="en-US" dirty="0"/>
              <a:t>provided in writing</a:t>
            </a:r>
          </a:p>
          <a:p>
            <a:endParaRPr lang="en-US" dirty="0"/>
          </a:p>
          <a:p>
            <a:r>
              <a:rPr lang="en-US" dirty="0"/>
              <a:t>Submissions </a:t>
            </a:r>
            <a:r>
              <a:rPr lang="en-US" dirty="0" smtClean="0"/>
              <a:t>close </a:t>
            </a:r>
            <a:r>
              <a:rPr lang="en-US" dirty="0"/>
              <a:t>on </a:t>
            </a:r>
            <a:r>
              <a:rPr lang="en-US" b="1" dirty="0" smtClean="0"/>
              <a:t>13 July 2016</a:t>
            </a:r>
            <a:r>
              <a:rPr lang="en-US" dirty="0"/>
              <a:t/>
            </a:r>
            <a:br>
              <a:rPr lang="en-US" dirty="0"/>
            </a:br>
            <a:r>
              <a:rPr lang="en-AU" dirty="0"/>
              <a:t>Please use the subject: </a:t>
            </a:r>
            <a:r>
              <a:rPr lang="en-AU" i="1" dirty="0"/>
              <a:t>VEET</a:t>
            </a:r>
            <a:r>
              <a:rPr lang="en-AU" i="1" dirty="0" smtClean="0"/>
              <a:t>: Greenhouse Gas Reduction Rates</a:t>
            </a:r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Making a Submission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16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884396"/>
          </a:xfrm>
        </p:spPr>
        <p:txBody>
          <a:bodyPr>
            <a:normAutofit/>
          </a:bodyPr>
          <a:lstStyle/>
          <a:p>
            <a:r>
              <a:rPr lang="en-US" dirty="0"/>
              <a:t>Weather Sealing – Replacing Existing Exhaust Fan with Self-Sealing Exhaust Fan</a:t>
            </a:r>
            <a:br>
              <a:rPr lang="en-US" dirty="0"/>
            </a:br>
            <a:r>
              <a:rPr lang="en-US" dirty="0"/>
              <a:t>Schedule 15C</a:t>
            </a:r>
            <a:endParaRPr lang="en-AU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28650" y="1158240"/>
            <a:ext cx="7886700" cy="46782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Certificates </a:t>
            </a:r>
            <a:r>
              <a:rPr lang="en-AU" dirty="0" smtClean="0"/>
              <a:t>= </a:t>
            </a:r>
            <a:r>
              <a:rPr lang="en-AU" dirty="0"/>
              <a:t>Abatement Factor x Regional Factor </a:t>
            </a: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158114"/>
              </p:ext>
            </p:extLst>
          </p:nvPr>
        </p:nvGraphicFramePr>
        <p:xfrm>
          <a:off x="628650" y="1570585"/>
          <a:ext cx="7930558" cy="1272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2750"/>
                <a:gridCol w="1476012"/>
                <a:gridCol w="1902149"/>
                <a:gridCol w="1599647"/>
              </a:tblGrid>
              <a:tr h="64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sealing measure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n-AU" sz="1400" b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Abatement Factor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Proposed Abatement Factor </a:t>
                      </a:r>
                      <a:endParaRPr lang="en-AU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30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Replacing existing exhaust fan with self-sealing exhaust fan (15C)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 exhaust fan</a:t>
                      </a:r>
                      <a:endParaRPr lang="en-AU" sz="14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0.911</a:t>
                      </a:r>
                      <a:endParaRPr lang="en-AU" sz="14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0.928</a:t>
                      </a:r>
                      <a:endParaRPr lang="en-AU" sz="14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654524"/>
              </p:ext>
            </p:extLst>
          </p:nvPr>
        </p:nvGraphicFramePr>
        <p:xfrm>
          <a:off x="597046" y="2936431"/>
          <a:ext cx="7918304" cy="22070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7447"/>
                <a:gridCol w="2350429"/>
                <a:gridCol w="2350428"/>
              </a:tblGrid>
              <a:tr h="497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Regional Factor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Proposed Regional Factor</a:t>
                      </a:r>
                      <a:endParaRPr lang="en-AU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5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Melbourne / Mild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1.05</a:t>
                      </a:r>
                    </a:p>
                  </a:txBody>
                  <a:tcPr marL="68580" marR="68580" marT="0" marB="0" anchor="ctr"/>
                </a:tc>
              </a:tr>
              <a:tr h="4273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Mild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0.84</a:t>
                      </a:r>
                    </a:p>
                  </a:txBody>
                  <a:tcPr marL="68580" marR="68580" marT="0" marB="0" anchor="ctr"/>
                </a:tc>
              </a:tr>
              <a:tr h="469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Cold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1.30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1.32</a:t>
                      </a:r>
                    </a:p>
                  </a:txBody>
                  <a:tcPr marL="68580" marR="68580" marT="0" marB="0" anchor="ctr"/>
                </a:tc>
              </a:tr>
              <a:tr h="4273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Hot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0.69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624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Weather Sealing – Installing a cover with self-closing damper on existing exhaust fan</a:t>
            </a:r>
            <a:br>
              <a:rPr lang="en-AU" dirty="0" smtClean="0"/>
            </a:br>
            <a:r>
              <a:rPr lang="en-AU" dirty="0" smtClean="0"/>
              <a:t>Schedule 15D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28650" y="1400152"/>
            <a:ext cx="7886700" cy="42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Main changes</a:t>
            </a:r>
            <a:endParaRPr lang="en-US" b="1" dirty="0">
              <a:solidFill>
                <a:srgbClr val="0B50A2"/>
              </a:solidFill>
            </a:endParaRPr>
          </a:p>
          <a:p>
            <a:pPr lvl="0"/>
            <a:r>
              <a:rPr lang="en-AU" sz="1800" dirty="0" smtClean="0"/>
              <a:t>Products </a:t>
            </a:r>
            <a:r>
              <a:rPr lang="en-AU" sz="1800" dirty="0"/>
              <a:t>must be capable of lasting for at least ten years of normal </a:t>
            </a:r>
            <a:r>
              <a:rPr lang="en-AU" sz="1800" dirty="0" smtClean="0"/>
              <a:t>use</a:t>
            </a:r>
          </a:p>
          <a:p>
            <a:pPr lvl="0"/>
            <a:r>
              <a:rPr lang="en-AU" sz="1800" dirty="0" smtClean="0"/>
              <a:t>Installed according to manufacturer’s instructions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How would the number of certificates for this activity be affected?</a:t>
            </a:r>
          </a:p>
          <a:p>
            <a:pPr lvl="0"/>
            <a:r>
              <a:rPr lang="en-AU" sz="1800" dirty="0"/>
              <a:t>The proposed changes would </a:t>
            </a:r>
            <a:r>
              <a:rPr lang="en-AU" sz="1800" dirty="0" smtClean="0"/>
              <a:t>increase in the number </a:t>
            </a:r>
            <a:r>
              <a:rPr lang="en-AU" sz="1800" dirty="0"/>
              <a:t>certificates per </a:t>
            </a:r>
            <a:r>
              <a:rPr lang="en-AU" sz="1800" dirty="0" smtClean="0"/>
              <a:t>installation</a:t>
            </a:r>
            <a:endParaRPr lang="en-US" b="1" dirty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30116"/>
          </a:xfrm>
        </p:spPr>
        <p:txBody>
          <a:bodyPr>
            <a:normAutofit/>
          </a:bodyPr>
          <a:lstStyle/>
          <a:p>
            <a:r>
              <a:rPr lang="en-AU" dirty="0" smtClean="0"/>
              <a:t>Weather Sealing – Installing a cover with self-closing damper on existing exhaust fan</a:t>
            </a:r>
            <a:br>
              <a:rPr lang="en-AU" dirty="0" smtClean="0"/>
            </a:br>
            <a:r>
              <a:rPr lang="en-AU" dirty="0" smtClean="0"/>
              <a:t>Schedule 15D</a:t>
            </a:r>
            <a:endParaRPr lang="en-AU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584792" y="1203960"/>
            <a:ext cx="8100680" cy="46782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Certificates </a:t>
            </a:r>
            <a:r>
              <a:rPr lang="en-AU" dirty="0" smtClean="0"/>
              <a:t>= </a:t>
            </a:r>
            <a:r>
              <a:rPr lang="en-AU" dirty="0"/>
              <a:t>Abatement Factor x Regional Factor </a:t>
            </a: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061583"/>
              </p:ext>
            </p:extLst>
          </p:nvPr>
        </p:nvGraphicFramePr>
        <p:xfrm>
          <a:off x="628650" y="1555345"/>
          <a:ext cx="7616190" cy="1367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8514"/>
                <a:gridCol w="1255250"/>
                <a:gridCol w="1346190"/>
                <a:gridCol w="1536236"/>
              </a:tblGrid>
              <a:tr h="64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Sealing Measure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Abatement Factor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Proposed Abatement Factor 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30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Installing a cover with self-closing damper on existing exhaust fan (15D)</a:t>
                      </a:r>
                      <a:endParaRPr lang="en-AU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 exhaust fan</a:t>
                      </a:r>
                      <a:endParaRPr lang="en-AU" sz="1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0.911</a:t>
                      </a:r>
                      <a:endParaRPr lang="en-AU" sz="1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1.798</a:t>
                      </a:r>
                      <a:endParaRPr lang="en-AU" sz="1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470884"/>
              </p:ext>
            </p:extLst>
          </p:nvPr>
        </p:nvGraphicFramePr>
        <p:xfrm>
          <a:off x="628650" y="3022159"/>
          <a:ext cx="7616190" cy="2121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4150"/>
                <a:gridCol w="2446020"/>
                <a:gridCol w="2446020"/>
              </a:tblGrid>
              <a:tr h="478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Regional Factor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Proposed Regional Factor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Melbourne / Mild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1.05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10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Mild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0.84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51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Cold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1.30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1.32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10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Hot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0.69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99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Weather Sealing – Wall Vents</a:t>
            </a:r>
            <a:br>
              <a:rPr lang="en-AU" dirty="0" smtClean="0"/>
            </a:br>
            <a:r>
              <a:rPr lang="en-AU" dirty="0" smtClean="0"/>
              <a:t>Schedule 15E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28650" y="1369673"/>
            <a:ext cx="7886700" cy="2943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Main changes</a:t>
            </a:r>
            <a:endParaRPr lang="en-US" b="1" dirty="0">
              <a:solidFill>
                <a:srgbClr val="0B50A2"/>
              </a:solidFill>
            </a:endParaRPr>
          </a:p>
          <a:p>
            <a:pPr lvl="0"/>
            <a:r>
              <a:rPr lang="en-AU" sz="1800" dirty="0" smtClean="0"/>
              <a:t>Products </a:t>
            </a:r>
            <a:r>
              <a:rPr lang="en-AU" sz="1800" dirty="0"/>
              <a:t>must be capable of lasting for at least ten years of normal </a:t>
            </a:r>
            <a:r>
              <a:rPr lang="en-AU" sz="1800" dirty="0" smtClean="0"/>
              <a:t>use</a:t>
            </a:r>
          </a:p>
          <a:p>
            <a:pPr lvl="0"/>
            <a:r>
              <a:rPr lang="en-AU" sz="1800" dirty="0" smtClean="0"/>
              <a:t>Products be </a:t>
            </a:r>
            <a:r>
              <a:rPr lang="en-AU" sz="1800" dirty="0"/>
              <a:t>made of a robust non-shrinking permanent sealing </a:t>
            </a:r>
            <a:r>
              <a:rPr lang="en-AU" sz="1800" dirty="0" smtClean="0"/>
              <a:t>material</a:t>
            </a:r>
          </a:p>
          <a:p>
            <a:pPr lvl="0"/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How would the number of certificates for this activity be affected?</a:t>
            </a:r>
          </a:p>
          <a:p>
            <a:pPr lvl="0"/>
            <a:r>
              <a:rPr lang="en-AU" sz="1800" dirty="0"/>
              <a:t>The proposed changes would </a:t>
            </a:r>
            <a:r>
              <a:rPr lang="en-AU" sz="1800" dirty="0" smtClean="0"/>
              <a:t>create a change in the number </a:t>
            </a:r>
            <a:r>
              <a:rPr lang="en-AU" sz="1800" dirty="0"/>
              <a:t>certificates per </a:t>
            </a:r>
            <a:r>
              <a:rPr lang="en-AU" sz="1800" dirty="0" smtClean="0"/>
              <a:t>installation</a:t>
            </a:r>
            <a:endParaRPr lang="en-US" b="1" dirty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Weather Sealing – Wall Vents</a:t>
            </a:r>
            <a:br>
              <a:rPr lang="en-AU" dirty="0" smtClean="0"/>
            </a:br>
            <a:r>
              <a:rPr lang="en-AU" dirty="0" smtClean="0"/>
              <a:t>Schedule 15E</a:t>
            </a:r>
            <a:endParaRPr lang="en-AU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584792" y="1031682"/>
            <a:ext cx="8100680" cy="46782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Certificates </a:t>
            </a:r>
            <a:r>
              <a:rPr lang="en-AU" dirty="0" smtClean="0"/>
              <a:t>= </a:t>
            </a:r>
            <a:r>
              <a:rPr lang="en-AU" dirty="0"/>
              <a:t>Abatement Factor x Regional Factor </a:t>
            </a: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500342"/>
              </p:ext>
            </p:extLst>
          </p:nvPr>
        </p:nvGraphicFramePr>
        <p:xfrm>
          <a:off x="628650" y="1428786"/>
          <a:ext cx="7581366" cy="11589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7784"/>
                <a:gridCol w="1491702"/>
                <a:gridCol w="1805940"/>
                <a:gridCol w="1805940"/>
              </a:tblGrid>
              <a:tr h="64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Sealing Measure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Abatement Factor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Proposed Abatement Factor </a:t>
                      </a:r>
                      <a:endParaRPr lang="en-AU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17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Sealing wall vents (15E)</a:t>
                      </a:r>
                      <a:endParaRPr lang="en-AU" sz="1400" b="0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 wall vent</a:t>
                      </a:r>
                      <a:endParaRPr lang="en-AU" sz="14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0.231</a:t>
                      </a:r>
                      <a:endParaRPr lang="en-AU" sz="14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0.236</a:t>
                      </a:r>
                      <a:endParaRPr lang="en-AU" sz="14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325354"/>
              </p:ext>
            </p:extLst>
          </p:nvPr>
        </p:nvGraphicFramePr>
        <p:xfrm>
          <a:off x="628650" y="2730608"/>
          <a:ext cx="7569112" cy="2245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75560"/>
                <a:gridCol w="2246777"/>
                <a:gridCol w="2246775"/>
              </a:tblGrid>
              <a:tr h="506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Regional Factor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Proposed Regional Factor</a:t>
                      </a:r>
                      <a:endParaRPr lang="en-AU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2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Melbourne / Mild</a:t>
                      </a:r>
                      <a:endParaRPr lang="en-AU" sz="1400" b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1.05</a:t>
                      </a:r>
                    </a:p>
                  </a:txBody>
                  <a:tcPr marL="68580" marR="68580" marT="0" marB="0" anchor="ctr"/>
                </a:tc>
              </a:tr>
              <a:tr h="434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Mild</a:t>
                      </a:r>
                      <a:endParaRPr lang="en-AU" sz="1400" b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0.84</a:t>
                      </a:r>
                    </a:p>
                  </a:txBody>
                  <a:tcPr marL="68580" marR="68580" marT="0" marB="0" anchor="ctr"/>
                </a:tc>
              </a:tr>
              <a:tr h="477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Cold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1.30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1.32</a:t>
                      </a:r>
                    </a:p>
                  </a:txBody>
                  <a:tcPr marL="68580" marR="68580" marT="0" marB="0" anchor="ctr"/>
                </a:tc>
              </a:tr>
              <a:tr h="434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Hot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0.69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990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899636"/>
          </a:xfrm>
        </p:spPr>
        <p:txBody>
          <a:bodyPr>
            <a:normAutofit/>
          </a:bodyPr>
          <a:lstStyle/>
          <a:p>
            <a:r>
              <a:rPr lang="en-AU" dirty="0" smtClean="0"/>
              <a:t>Weather Sealing – Installing chimney damper to open fireplace – permanent and temporary</a:t>
            </a:r>
            <a:br>
              <a:rPr lang="en-AU" dirty="0" smtClean="0"/>
            </a:br>
            <a:r>
              <a:rPr lang="en-AU" dirty="0" smtClean="0"/>
              <a:t>Schedule 15F and proposed new Schedule 15G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28650" y="1461112"/>
            <a:ext cx="7886700" cy="42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Main changes</a:t>
            </a:r>
            <a:endParaRPr lang="en-US" b="1" dirty="0">
              <a:solidFill>
                <a:srgbClr val="0B50A2"/>
              </a:solidFill>
            </a:endParaRPr>
          </a:p>
          <a:p>
            <a:pPr lvl="0"/>
            <a:r>
              <a:rPr lang="en-AU" sz="1800" dirty="0" smtClean="0"/>
              <a:t>15F for permanent chimney installations (10 year lifetime)</a:t>
            </a:r>
          </a:p>
          <a:p>
            <a:pPr lvl="0"/>
            <a:r>
              <a:rPr lang="en-AU" sz="1800" dirty="0" smtClean="0"/>
              <a:t>15G for chimney installations that are temporary or seasonal (5 year lifetime)</a:t>
            </a:r>
          </a:p>
          <a:p>
            <a:pPr lvl="0"/>
            <a:r>
              <a:rPr lang="en-AU" sz="1800" dirty="0" smtClean="0"/>
              <a:t>15G </a:t>
            </a:r>
            <a:r>
              <a:rPr lang="en-AU" sz="1800" dirty="0"/>
              <a:t>be accompanied with appropriate signage when installed that indicates that a product has been installed in the chimney or flue as well as with instructions for </a:t>
            </a:r>
            <a:r>
              <a:rPr lang="en-AU" sz="1800" dirty="0" smtClean="0"/>
              <a:t>removal</a:t>
            </a: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How would the number of certificates for this activity be affected?</a:t>
            </a:r>
          </a:p>
          <a:p>
            <a:r>
              <a:rPr lang="en-AU" sz="1800" dirty="0"/>
              <a:t>C</a:t>
            </a:r>
            <a:r>
              <a:rPr lang="en-AU" sz="1800" dirty="0" smtClean="0"/>
              <a:t>ertificates </a:t>
            </a:r>
            <a:r>
              <a:rPr lang="en-AU" sz="1800" dirty="0"/>
              <a:t>for this activity would be more accurately calculated based on the lifetime of the product (i.e. either five or ten years).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7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19" y="273844"/>
            <a:ext cx="8534401" cy="75783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Weather Sealing – Installing chimney damper to open fireplace – permanent and temporary</a:t>
            </a:r>
            <a:br>
              <a:rPr lang="en-AU" dirty="0" smtClean="0"/>
            </a:br>
            <a:r>
              <a:rPr lang="en-AU" dirty="0" smtClean="0"/>
              <a:t>Schedule 15F and proposed new Schedule 15G</a:t>
            </a:r>
            <a:endParaRPr lang="en-AU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584792" y="1031682"/>
            <a:ext cx="8408488" cy="4844716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AU" dirty="0" smtClean="0"/>
              <a:t>Certificates = Abatement Factor x Regional Factor </a:t>
            </a:r>
          </a:p>
          <a:p>
            <a:pPr marL="0" indent="0">
              <a:buFont typeface="Arial"/>
              <a:buNone/>
            </a:pPr>
            <a:endParaRPr lang="en-AU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719209"/>
              </p:ext>
            </p:extLst>
          </p:nvPr>
        </p:nvGraphicFramePr>
        <p:xfrm>
          <a:off x="350519" y="1385777"/>
          <a:ext cx="8351521" cy="1313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1345"/>
                <a:gridCol w="1609674"/>
                <a:gridCol w="1666894"/>
                <a:gridCol w="1401804"/>
                <a:gridCol w="1401804"/>
              </a:tblGrid>
              <a:tr h="716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Sealing Measure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Abatement Factor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Proposed Abatement Factor 15F</a:t>
                      </a:r>
                      <a:endParaRPr lang="en-AU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Proposed Abatement Factor 15G</a:t>
                      </a:r>
                    </a:p>
                  </a:txBody>
                  <a:tcPr marL="68580" marR="68580" marT="0" marB="0" anchor="ctr"/>
                </a:tc>
              </a:tr>
              <a:tr h="577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Installing chimney damper to</a:t>
                      </a:r>
                      <a:r>
                        <a:rPr lang="en-AU" sz="1400" b="0" kern="1200" baseline="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400" b="0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open fireplace (15F)</a:t>
                      </a:r>
                      <a:endParaRPr lang="en-AU" sz="1400" b="0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 chimney damper</a:t>
                      </a:r>
                      <a:endParaRPr lang="en-AU" sz="14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5.130</a:t>
                      </a:r>
                      <a:endParaRPr lang="en-AU" sz="14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5.234</a:t>
                      </a:r>
                      <a:endParaRPr lang="en-AU" sz="14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2.617</a:t>
                      </a:r>
                      <a:endParaRPr lang="en-AU" sz="14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426679"/>
              </p:ext>
            </p:extLst>
          </p:nvPr>
        </p:nvGraphicFramePr>
        <p:xfrm>
          <a:off x="612286" y="2810578"/>
          <a:ext cx="7784953" cy="2245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3263"/>
                <a:gridCol w="2310846"/>
                <a:gridCol w="2310844"/>
              </a:tblGrid>
              <a:tr h="506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Regional Factor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Proposed Regional Factor</a:t>
                      </a:r>
                      <a:endParaRPr lang="en-AU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2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Melbourne / Mild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1.05</a:t>
                      </a:r>
                      <a:endParaRPr lang="en-A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34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Mild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0.84</a:t>
                      </a:r>
                      <a:endParaRPr lang="en-A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77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Cold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1.30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1.32</a:t>
                      </a:r>
                      <a:endParaRPr lang="en-A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34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Hot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0.69</a:t>
                      </a:r>
                      <a:endParaRPr lang="en-A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862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Proposed Activity Regulation Changes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Samantha </a:t>
            </a:r>
            <a:r>
              <a:rPr lang="en-US" dirty="0" err="1" smtClean="0"/>
              <a:t>Mikus</a:t>
            </a:r>
            <a:endParaRPr lang="en-US" dirty="0" smtClean="0"/>
          </a:p>
          <a:p>
            <a:r>
              <a:rPr lang="en-US" dirty="0" smtClean="0"/>
              <a:t>Policy Officer</a:t>
            </a:r>
          </a:p>
          <a:p>
            <a:r>
              <a:rPr lang="en-US" dirty="0" smtClean="0"/>
              <a:t>Energy Policy and Programs</a:t>
            </a:r>
          </a:p>
        </p:txBody>
      </p:sp>
    </p:spTree>
    <p:extLst>
      <p:ext uri="{BB962C8B-B14F-4D97-AF65-F5344CB8AC3E}">
        <p14:creationId xmlns:p14="http://schemas.microsoft.com/office/powerpoint/2010/main" val="152043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Weather sealing – Ducted evaporative cooling covers</a:t>
            </a:r>
            <a:br>
              <a:rPr lang="en-AU" dirty="0" smtClean="0"/>
            </a:br>
            <a:r>
              <a:rPr lang="en-AU" dirty="0" smtClean="0"/>
              <a:t>Proposed new schedule 15H</a:t>
            </a:r>
            <a:endParaRPr lang="en-AU" dirty="0"/>
          </a:p>
        </p:txBody>
      </p:sp>
      <p:pic>
        <p:nvPicPr>
          <p:cNvPr id="6" name="Content Placeholder 5" descr="Sealing an evaporative cooling unit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32" y="1386840"/>
            <a:ext cx="5867400" cy="352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04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Weather sealing – Ducted evaporative cooling covers</a:t>
            </a:r>
            <a:br>
              <a:rPr lang="en-AU" dirty="0" smtClean="0"/>
            </a:br>
            <a:r>
              <a:rPr lang="en-AU" dirty="0" smtClean="0"/>
              <a:t>Proposed new schedule 15H</a:t>
            </a:r>
            <a:endParaRPr lang="en-AU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597046" y="1031682"/>
            <a:ext cx="8408488" cy="48447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Certificates </a:t>
            </a:r>
            <a:r>
              <a:rPr lang="en-AU" dirty="0" smtClean="0"/>
              <a:t>= </a:t>
            </a:r>
            <a:r>
              <a:rPr lang="en-AU" dirty="0"/>
              <a:t>Abatement Factor x Regional Factor </a:t>
            </a: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702749"/>
              </p:ext>
            </p:extLst>
          </p:nvPr>
        </p:nvGraphicFramePr>
        <p:xfrm>
          <a:off x="767165" y="1480861"/>
          <a:ext cx="7172875" cy="11708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6612"/>
                <a:gridCol w="2068216"/>
                <a:gridCol w="2168047"/>
              </a:tblGrid>
              <a:tr h="506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Sealing Measure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Proposed Abatement Factor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64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Ducted evaporative cooling covers (15H)</a:t>
                      </a:r>
                      <a:endParaRPr lang="en-AU" sz="1400" b="0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 cover</a:t>
                      </a:r>
                      <a:endParaRPr lang="en-AU" sz="14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0.238</a:t>
                      </a:r>
                      <a:endParaRPr lang="en-AU" sz="14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245374"/>
              </p:ext>
            </p:extLst>
          </p:nvPr>
        </p:nvGraphicFramePr>
        <p:xfrm>
          <a:off x="779422" y="2717306"/>
          <a:ext cx="5590898" cy="2245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0752"/>
                <a:gridCol w="2360146"/>
              </a:tblGrid>
              <a:tr h="506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Proposed Regional Factor</a:t>
                      </a:r>
                      <a:endParaRPr lang="en-AU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2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Melbourne / Mild</a:t>
                      </a:r>
                      <a:endParaRPr lang="en-AU" sz="1400" b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1.05</a:t>
                      </a:r>
                    </a:p>
                  </a:txBody>
                  <a:tcPr marL="68580" marR="68580" marT="0" marB="0" anchor="ctr"/>
                </a:tc>
              </a:tr>
              <a:tr h="434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Mild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0.84</a:t>
                      </a:r>
                    </a:p>
                  </a:txBody>
                  <a:tcPr marL="68580" marR="68580" marT="0" marB="0" anchor="ctr"/>
                </a:tc>
              </a:tr>
              <a:tr h="477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Cold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1.32</a:t>
                      </a:r>
                    </a:p>
                  </a:txBody>
                  <a:tcPr marL="68580" marR="68580" marT="0" marB="0" anchor="ctr"/>
                </a:tc>
              </a:tr>
              <a:tr h="434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Hot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0.69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949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High Efficiency Televisions</a:t>
            </a:r>
            <a:br>
              <a:rPr lang="en-AU" dirty="0" smtClean="0"/>
            </a:br>
            <a:r>
              <a:rPr lang="en-AU" dirty="0" smtClean="0"/>
              <a:t>Schedule 24</a:t>
            </a:r>
            <a:endParaRPr lang="en-AU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283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High Efficiency Televisions</a:t>
            </a:r>
            <a:br>
              <a:rPr lang="en-AU" dirty="0" smtClean="0"/>
            </a:br>
            <a:r>
              <a:rPr lang="en-AU" dirty="0" smtClean="0"/>
              <a:t>Schedule 24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28650" y="1413870"/>
            <a:ext cx="7886700" cy="42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B50A2"/>
                </a:solidFill>
              </a:rPr>
              <a:t>Main changes</a:t>
            </a:r>
          </a:p>
          <a:p>
            <a:pPr lvl="0"/>
            <a:r>
              <a:rPr lang="en-AU" dirty="0" smtClean="0"/>
              <a:t>minimum eligibility criteria used for televisions in VEET proposed to change to reflect improvements in TV efficiency since 2010</a:t>
            </a:r>
          </a:p>
          <a:p>
            <a:pPr lvl="0"/>
            <a:endParaRPr lang="en-AU" b="1" dirty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909978"/>
              </p:ext>
            </p:extLst>
          </p:nvPr>
        </p:nvGraphicFramePr>
        <p:xfrm>
          <a:off x="628651" y="2574841"/>
          <a:ext cx="7886700" cy="1707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7706"/>
                <a:gridCol w="4258994"/>
              </a:tblGrid>
              <a:tr h="34152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Eligibility</a:t>
                      </a:r>
                      <a:endParaRPr lang="en-AU" sz="14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Proposed Eligibility </a:t>
                      </a:r>
                      <a:endParaRPr lang="en-AU" sz="14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152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Minimum 5.5 Stars </a:t>
                      </a:r>
                      <a:endParaRPr lang="en-AU" sz="1400" b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Minimum 7 Stars</a:t>
                      </a:r>
                      <a:endParaRPr lang="en-AU" sz="1400" b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02456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Energy Consumption on the Energy Rating Label of not more than 450 kWh/year</a:t>
                      </a:r>
                      <a:endParaRPr lang="en-AU" sz="1400" b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Energy Consumption on the Energy Rating Label of not more than 300 kWh/year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672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Next steps</a:t>
            </a:r>
            <a:endParaRPr lang="en-AU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b="1" dirty="0"/>
              <a:t>How to provide your </a:t>
            </a:r>
            <a:r>
              <a:rPr lang="en-AU" b="1" dirty="0" smtClean="0"/>
              <a:t>comments</a:t>
            </a:r>
            <a:endParaRPr lang="en-AU" b="1" dirty="0"/>
          </a:p>
          <a:p>
            <a:pPr marL="0" indent="0">
              <a:buNone/>
            </a:pPr>
            <a:r>
              <a:rPr lang="en-AU" dirty="0"/>
              <a:t>This document is intended to be read alongside the draft </a:t>
            </a:r>
            <a:r>
              <a:rPr lang="en-AU" dirty="0" smtClean="0"/>
              <a:t>Regulations which </a:t>
            </a:r>
            <a:r>
              <a:rPr lang="en-AU" dirty="0"/>
              <a:t>can be accessed online at </a:t>
            </a:r>
            <a:r>
              <a:rPr lang="en-AU" u="sng" dirty="0">
                <a:hlinkClick r:id="rId3"/>
              </a:rPr>
              <a:t>www.energyandresources.vic.gov.au/esi</a:t>
            </a:r>
            <a:r>
              <a:rPr lang="en-AU" dirty="0"/>
              <a:t>.</a:t>
            </a:r>
          </a:p>
          <a:p>
            <a:pPr marL="0" indent="0">
              <a:buNone/>
            </a:pPr>
            <a:r>
              <a:rPr lang="en-AU" dirty="0" smtClean="0"/>
              <a:t>Responses </a:t>
            </a:r>
            <a:r>
              <a:rPr lang="en-AU" dirty="0"/>
              <a:t>should clearly state the issue and, where relevant, make reference to specific sections of the draft Regulation.</a:t>
            </a:r>
          </a:p>
          <a:p>
            <a:pPr marL="0" indent="0">
              <a:buNone/>
            </a:pPr>
            <a:endParaRPr lang="en-AU" b="1" dirty="0" smtClean="0"/>
          </a:p>
          <a:p>
            <a:pPr marL="0" indent="0">
              <a:buNone/>
            </a:pPr>
            <a:r>
              <a:rPr lang="en-AU" b="1" dirty="0" smtClean="0"/>
              <a:t>Submitting </a:t>
            </a:r>
            <a:r>
              <a:rPr lang="en-AU" b="1" dirty="0"/>
              <a:t>by email</a:t>
            </a:r>
          </a:p>
          <a:p>
            <a:pPr marL="0" indent="0">
              <a:buNone/>
            </a:pPr>
            <a:r>
              <a:rPr lang="en-AU" dirty="0"/>
              <a:t>Submissions may be emailed to </a:t>
            </a:r>
            <a:r>
              <a:rPr lang="en-AU" u="sng" dirty="0">
                <a:hlinkClick r:id="rId4"/>
              </a:rPr>
              <a:t>energysaver.incentive@ecodev.vic.gov.au</a:t>
            </a:r>
            <a:r>
              <a:rPr lang="en-AU" dirty="0"/>
              <a:t>.</a:t>
            </a:r>
          </a:p>
          <a:p>
            <a:pPr marL="0" indent="0">
              <a:buNone/>
            </a:pPr>
            <a:r>
              <a:rPr lang="en-AU" dirty="0"/>
              <a:t>Please use the subject: </a:t>
            </a:r>
            <a:r>
              <a:rPr lang="en-AU" i="1" dirty="0"/>
              <a:t>VEET: Proposed Activity Regulation Changes June 2016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71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Project Based Activity Method:</a:t>
            </a:r>
            <a:br>
              <a:rPr lang="en-US" dirty="0" smtClean="0"/>
            </a:br>
            <a:r>
              <a:rPr lang="en-US" dirty="0" smtClean="0"/>
              <a:t>Treatment and Control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Emma Jacobs</a:t>
            </a:r>
          </a:p>
          <a:p>
            <a:r>
              <a:rPr lang="en-US" dirty="0" smtClean="0"/>
              <a:t>Senior Policy Officer</a:t>
            </a:r>
          </a:p>
          <a:p>
            <a:r>
              <a:rPr lang="en-US" dirty="0" smtClean="0"/>
              <a:t>Energy Policy and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5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/>
          <a:lstStyle/>
          <a:p>
            <a:r>
              <a:rPr lang="en-AU" dirty="0" smtClean="0"/>
              <a:t>Providing energy savings goods or services to a large group of sites </a:t>
            </a:r>
          </a:p>
          <a:p>
            <a:endParaRPr lang="en-AU" dirty="0"/>
          </a:p>
          <a:p>
            <a:r>
              <a:rPr lang="en-AU" dirty="0" smtClean="0"/>
              <a:t>Energy savings are calculated by comparing the energy consumption of these sites to the energy consumption of a group which did not receive the goods or services</a:t>
            </a:r>
          </a:p>
          <a:p>
            <a:endParaRPr lang="en-AU" dirty="0"/>
          </a:p>
          <a:p>
            <a:r>
              <a:rPr lang="en-AU" dirty="0" smtClean="0"/>
              <a:t>Using a statistical test to determine if energy savings have occurred</a:t>
            </a:r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Treatment &amp; Control method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2786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Treatment &amp; Control method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AU" dirty="0" smtClean="0"/>
              <a:t>The </a:t>
            </a:r>
            <a:r>
              <a:rPr lang="en-AU" b="1" dirty="0" smtClean="0"/>
              <a:t>treatment</a:t>
            </a:r>
            <a:r>
              <a:rPr lang="en-AU" dirty="0" smtClean="0"/>
              <a:t> is the provision of energy efficiency goods or services</a:t>
            </a:r>
          </a:p>
          <a:p>
            <a:endParaRPr lang="en-AU" dirty="0" smtClean="0"/>
          </a:p>
          <a:p>
            <a:r>
              <a:rPr lang="en-AU" dirty="0" smtClean="0"/>
              <a:t> </a:t>
            </a:r>
            <a:r>
              <a:rPr lang="en-AU" dirty="0"/>
              <a:t>F</a:t>
            </a:r>
            <a:r>
              <a:rPr lang="en-AU" dirty="0" smtClean="0"/>
              <a:t>or example:</a:t>
            </a:r>
          </a:p>
          <a:p>
            <a:pPr lvl="1"/>
            <a:r>
              <a:rPr lang="en-AU" dirty="0"/>
              <a:t>Household energy audits </a:t>
            </a:r>
          </a:p>
          <a:p>
            <a:pPr lvl="1"/>
            <a:r>
              <a:rPr lang="en-AU" dirty="0"/>
              <a:t>Letters or reports about energy consumption</a:t>
            </a:r>
          </a:p>
          <a:p>
            <a:pPr lvl="1"/>
            <a:r>
              <a:rPr lang="en-AU" dirty="0"/>
              <a:t>Energy saving advice</a:t>
            </a:r>
          </a:p>
          <a:p>
            <a:pPr lvl="1"/>
            <a:r>
              <a:rPr lang="en-AU" dirty="0"/>
              <a:t>Discounts or vouchers for the purchase of new energy efficient equipment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0902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Treatment &amp; Control method</a:t>
            </a:r>
            <a:endParaRPr lang="en-AU" b="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dirty="0" smtClean="0"/>
              <a:t>The group which does not receive the treatment is called the </a:t>
            </a:r>
            <a:r>
              <a:rPr lang="en-AU" b="1" dirty="0" smtClean="0"/>
              <a:t>control</a:t>
            </a:r>
            <a:r>
              <a:rPr lang="en-AU" dirty="0" smtClean="0"/>
              <a:t> </a:t>
            </a:r>
            <a:r>
              <a:rPr lang="en-AU" b="1" dirty="0" smtClean="0"/>
              <a:t>group</a:t>
            </a:r>
          </a:p>
          <a:p>
            <a:endParaRPr lang="en-AU" dirty="0"/>
          </a:p>
          <a:p>
            <a:r>
              <a:rPr lang="en-AU" dirty="0" smtClean="0"/>
              <a:t>The </a:t>
            </a:r>
            <a:r>
              <a:rPr lang="en-AU" dirty="0"/>
              <a:t>treatment group and the control group are both </a:t>
            </a:r>
            <a:r>
              <a:rPr lang="en-AU" dirty="0" smtClean="0"/>
              <a:t>randomly </a:t>
            </a:r>
            <a:r>
              <a:rPr lang="en-AU" dirty="0"/>
              <a:t>selected from a larger group of similar sites (called a </a:t>
            </a:r>
            <a:r>
              <a:rPr lang="en-AU" b="1" i="1" dirty="0"/>
              <a:t>population</a:t>
            </a:r>
            <a:r>
              <a:rPr lang="en-AU" dirty="0" smtClean="0"/>
              <a:t>)</a:t>
            </a:r>
          </a:p>
          <a:p>
            <a:endParaRPr lang="en-AU" dirty="0" smtClean="0"/>
          </a:p>
          <a:p>
            <a:r>
              <a:rPr lang="en-AU" dirty="0" smtClean="0"/>
              <a:t>An </a:t>
            </a:r>
            <a:r>
              <a:rPr lang="en-AU" dirty="0"/>
              <a:t>example of a population might be the residential customers of a specific energy retailer living in a certain </a:t>
            </a:r>
            <a:r>
              <a:rPr lang="en-AU" dirty="0" smtClean="0"/>
              <a:t>area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961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AU" b="1" dirty="0"/>
              <a:t>Sub-method 1</a:t>
            </a:r>
            <a:r>
              <a:rPr lang="en-AU" dirty="0"/>
              <a:t>: comparison between the daily household energy consumption of the treatment and that of the control </a:t>
            </a:r>
            <a:r>
              <a:rPr lang="en-AU" dirty="0" smtClean="0"/>
              <a:t>group</a:t>
            </a:r>
          </a:p>
          <a:p>
            <a:pPr lvl="0"/>
            <a:endParaRPr lang="en-AU" dirty="0"/>
          </a:p>
          <a:p>
            <a:pPr lvl="0"/>
            <a:r>
              <a:rPr lang="en-AU" b="1" dirty="0"/>
              <a:t>Sub-method 2</a:t>
            </a:r>
            <a:r>
              <a:rPr lang="en-AU" dirty="0"/>
              <a:t>: comparison between the change in daily household energy consumption of the treatment and that of the control </a:t>
            </a:r>
            <a:r>
              <a:rPr lang="en-AU" dirty="0" smtClean="0"/>
              <a:t>group</a:t>
            </a:r>
          </a:p>
          <a:p>
            <a:pPr lvl="0"/>
            <a:endParaRPr lang="en-AU" dirty="0"/>
          </a:p>
          <a:p>
            <a:pPr lvl="0"/>
            <a:r>
              <a:rPr lang="en-AU" b="1" dirty="0"/>
              <a:t>Sub-method 3</a:t>
            </a:r>
            <a:r>
              <a:rPr lang="en-AU" dirty="0"/>
              <a:t>: regression analysis to separate the effect of the treatment from other changes in energy </a:t>
            </a:r>
            <a:r>
              <a:rPr lang="en-AU" dirty="0" smtClean="0"/>
              <a:t>consumption</a:t>
            </a:r>
            <a:endParaRPr lang="en-AU" dirty="0"/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Three sub-methods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178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Consultation Timeline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15 </a:t>
            </a:r>
            <a:r>
              <a:rPr lang="en-AU" dirty="0"/>
              <a:t>June 2016		Consultation commences			</a:t>
            </a:r>
          </a:p>
          <a:p>
            <a:r>
              <a:rPr lang="en-AU" dirty="0" smtClean="0"/>
              <a:t>13 July </a:t>
            </a:r>
            <a:r>
              <a:rPr lang="en-AU" dirty="0"/>
              <a:t>2016	</a:t>
            </a:r>
            <a:r>
              <a:rPr lang="en-AU" dirty="0" smtClean="0"/>
              <a:t>	Consultation </a:t>
            </a:r>
            <a:r>
              <a:rPr lang="en-AU" dirty="0"/>
              <a:t>closes</a:t>
            </a:r>
          </a:p>
          <a:p>
            <a:r>
              <a:rPr lang="en-AU" dirty="0" smtClean="0"/>
              <a:t>1 </a:t>
            </a:r>
            <a:r>
              <a:rPr lang="en-AU" dirty="0"/>
              <a:t>September 2016 	Proposed start date for all </a:t>
            </a:r>
            <a:r>
              <a:rPr lang="en-AU" dirty="0" smtClean="0"/>
              <a:t>amended </a:t>
            </a:r>
            <a:r>
              <a:rPr lang="en-AU" dirty="0"/>
              <a:t>regulations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b="1" dirty="0"/>
              <a:t>Making a submission:</a:t>
            </a:r>
          </a:p>
          <a:p>
            <a:pPr lvl="0">
              <a:spcAft>
                <a:spcPts val="1200"/>
              </a:spcAft>
            </a:pPr>
            <a:r>
              <a:rPr lang="en-AU" dirty="0"/>
              <a:t>Download the consultation document </a:t>
            </a:r>
            <a:r>
              <a:rPr lang="en-AU" u="sng" dirty="0">
                <a:solidFill>
                  <a:schemeClr val="tx2"/>
                </a:solidFill>
              </a:rPr>
              <a:t>www.energyandresources.vic.gov.au/esi</a:t>
            </a:r>
          </a:p>
          <a:p>
            <a:pPr lvl="0">
              <a:spcAft>
                <a:spcPts val="1200"/>
              </a:spcAft>
            </a:pPr>
            <a:r>
              <a:rPr lang="en-AU" dirty="0"/>
              <a:t>Submissions may be emailed to </a:t>
            </a:r>
            <a:r>
              <a:rPr lang="en-AU" u="sng" dirty="0">
                <a:solidFill>
                  <a:schemeClr val="tx2"/>
                </a:solidFill>
              </a:rPr>
              <a:t>energysaver.incentive@ecodev.vic.gov.au</a:t>
            </a:r>
            <a:r>
              <a:rPr lang="en-AU" dirty="0"/>
              <a:t> or provided in writing</a:t>
            </a:r>
          </a:p>
        </p:txBody>
      </p:sp>
    </p:spTree>
    <p:extLst>
      <p:ext uri="{BB962C8B-B14F-4D97-AF65-F5344CB8AC3E}">
        <p14:creationId xmlns:p14="http://schemas.microsoft.com/office/powerpoint/2010/main" val="5049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/>
          <a:lstStyle/>
          <a:p>
            <a:r>
              <a:rPr lang="en-AU" dirty="0" smtClean="0"/>
              <a:t>Under the VEET Regulations certain schemes are listed as prescribed greenhouse gas schemes</a:t>
            </a:r>
          </a:p>
          <a:p>
            <a:endParaRPr lang="en-AU" dirty="0"/>
          </a:p>
          <a:p>
            <a:r>
              <a:rPr lang="en-AU" dirty="0" smtClean="0"/>
              <a:t>Certificates can be claimed under the VEET or the prescribed greenhouse gas scheme – but not both</a:t>
            </a:r>
          </a:p>
          <a:p>
            <a:endParaRPr lang="en-AU" dirty="0"/>
          </a:p>
          <a:p>
            <a:r>
              <a:rPr lang="en-AU" dirty="0" smtClean="0"/>
              <a:t>The Commonwealth Emissions Reduction Fund is currently listed as a prescribed greenhouse gas scheme</a:t>
            </a:r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Prescribed Greenhouse gas schemes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71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/>
          <a:lstStyle/>
          <a:p>
            <a:r>
              <a:rPr lang="en-AU" dirty="0" smtClean="0"/>
              <a:t>The amendment proposes to add the Commonwealth Renewable Energy Target to list this of prescribed greenhouse gas schemes</a:t>
            </a:r>
          </a:p>
          <a:p>
            <a:endParaRPr lang="en-AU" dirty="0"/>
          </a:p>
          <a:p>
            <a:endParaRPr lang="en-AU" dirty="0"/>
          </a:p>
          <a:p>
            <a:r>
              <a:rPr lang="en-AU" dirty="0" smtClean="0"/>
              <a:t>Solar water heaters currently claim both VEECs and incentives under the RET and would be exempt from this requirement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Renewable energy Target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787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28650" y="1484453"/>
            <a:ext cx="7886700" cy="34408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It is proposed that product requirements are limited to those required for consistency with other VEET scheme activities:</a:t>
            </a:r>
          </a:p>
          <a:p>
            <a:pPr marL="0" indent="0">
              <a:buNone/>
            </a:pPr>
            <a:endParaRPr lang="en-US" dirty="0" smtClean="0"/>
          </a:p>
          <a:p>
            <a:pPr marL="171446" lvl="1">
              <a:spcBef>
                <a:spcPts val="750"/>
              </a:spcBef>
            </a:pPr>
            <a:r>
              <a:rPr lang="en-US" sz="1800" dirty="0"/>
              <a:t>If the treatment uses new products of a type covered by another VEET schedule, they must be on the ESC Product Register</a:t>
            </a:r>
          </a:p>
          <a:p>
            <a:pPr marL="171446" lvl="1">
              <a:spcBef>
                <a:spcPts val="750"/>
              </a:spcBef>
            </a:pPr>
            <a:endParaRPr lang="en-US" sz="1800" dirty="0"/>
          </a:p>
          <a:p>
            <a:pPr marL="171446" lvl="1">
              <a:spcBef>
                <a:spcPts val="750"/>
              </a:spcBef>
            </a:pPr>
            <a:r>
              <a:rPr lang="en-US" sz="1800" dirty="0"/>
              <a:t>If a product is required to be decommissioned under another VEET schedule, they must be decommissioned under this </a:t>
            </a:r>
            <a:r>
              <a:rPr lang="en-US" sz="1800" dirty="0" smtClean="0"/>
              <a:t>method</a:t>
            </a:r>
            <a:endParaRPr lang="en-US" sz="1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Product requirements</a:t>
            </a:r>
          </a:p>
        </p:txBody>
      </p:sp>
    </p:spTree>
    <p:extLst>
      <p:ext uri="{BB962C8B-B14F-4D97-AF65-F5344CB8AC3E}">
        <p14:creationId xmlns:p14="http://schemas.microsoft.com/office/powerpoint/2010/main" val="227694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dirty="0" smtClean="0"/>
              <a:t>Accredited </a:t>
            </a:r>
            <a:r>
              <a:rPr lang="en-AU" dirty="0"/>
              <a:t>Persons would be required to submit a project plan before the treatment </a:t>
            </a:r>
            <a:r>
              <a:rPr lang="en-AU" dirty="0" smtClean="0"/>
              <a:t>starts</a:t>
            </a:r>
          </a:p>
          <a:p>
            <a:endParaRPr lang="en-AU" dirty="0"/>
          </a:p>
          <a:p>
            <a:r>
              <a:rPr lang="en-AU" dirty="0" smtClean="0"/>
              <a:t>The </a:t>
            </a:r>
            <a:r>
              <a:rPr lang="en-AU" dirty="0"/>
              <a:t>proposed requirements </a:t>
            </a:r>
            <a:r>
              <a:rPr lang="en-AU" dirty="0" smtClean="0"/>
              <a:t>include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A description of the treatment activities</a:t>
            </a:r>
          </a:p>
          <a:p>
            <a:pPr lvl="1"/>
            <a:r>
              <a:rPr lang="en-AU" dirty="0"/>
              <a:t>The sub-method used</a:t>
            </a:r>
          </a:p>
          <a:p>
            <a:pPr lvl="1"/>
            <a:r>
              <a:rPr lang="en-AU" dirty="0"/>
              <a:t>Whether the project uses electricity, natural gas or both</a:t>
            </a:r>
          </a:p>
          <a:p>
            <a:pPr lvl="1"/>
            <a:r>
              <a:rPr lang="en-AU" dirty="0"/>
              <a:t>A list of the addresses in the Treatment and Control groups</a:t>
            </a:r>
          </a:p>
          <a:p>
            <a:pPr lvl="1"/>
            <a:r>
              <a:rPr lang="en-AU" dirty="0"/>
              <a:t>A risk management </a:t>
            </a:r>
            <a:r>
              <a:rPr lang="en-AU" dirty="0" smtClean="0"/>
              <a:t>plan</a:t>
            </a:r>
          </a:p>
          <a:p>
            <a:pPr lvl="1"/>
            <a:r>
              <a:rPr lang="en-AU" dirty="0" smtClean="0"/>
              <a:t>Written </a:t>
            </a:r>
            <a:r>
              <a:rPr lang="en-AU" dirty="0"/>
              <a:t>confirmation from a statistician that the Treatment and Control groups were selected in an unbiased </a:t>
            </a:r>
            <a:r>
              <a:rPr lang="en-AU" dirty="0" smtClean="0"/>
              <a:t>manner</a:t>
            </a:r>
            <a:endParaRPr lang="en-AU" dirty="0"/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Project </a:t>
            </a:r>
            <a:r>
              <a:rPr lang="en-AU" dirty="0" smtClean="0"/>
              <a:t>plan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488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b="1" i="1" dirty="0"/>
              <a:t>A</a:t>
            </a:r>
            <a:r>
              <a:rPr lang="en-AU" b="1" i="1" dirty="0" smtClean="0"/>
              <a:t>ccredited </a:t>
            </a:r>
            <a:r>
              <a:rPr lang="en-AU" b="1" i="1" dirty="0"/>
              <a:t>statistician</a:t>
            </a:r>
            <a:r>
              <a:rPr lang="en-AU" dirty="0"/>
              <a:t> means a person accredited as a statistician by the Statistical Society of </a:t>
            </a:r>
            <a:r>
              <a:rPr lang="en-AU" dirty="0" smtClean="0"/>
              <a:t>Australia</a:t>
            </a:r>
          </a:p>
          <a:p>
            <a:endParaRPr lang="en-AU" dirty="0"/>
          </a:p>
          <a:p>
            <a:r>
              <a:rPr lang="en-AU" dirty="0" smtClean="0"/>
              <a:t>The method requires that an accredited statistician sign off on:</a:t>
            </a:r>
          </a:p>
          <a:p>
            <a:pPr lvl="1"/>
            <a:r>
              <a:rPr lang="en-AU" dirty="0"/>
              <a:t>The allocation of sites to the treatment and control groups</a:t>
            </a:r>
          </a:p>
          <a:p>
            <a:pPr lvl="1"/>
            <a:r>
              <a:rPr lang="en-AU" dirty="0"/>
              <a:t>Any variations which add new sites</a:t>
            </a:r>
          </a:p>
          <a:p>
            <a:pPr lvl="2"/>
            <a:endParaRPr lang="en-AU" dirty="0"/>
          </a:p>
          <a:p>
            <a:r>
              <a:rPr lang="en-AU" dirty="0" smtClean="0"/>
              <a:t>The ESC may also require a statistician to assess the calculations prior to approval</a:t>
            </a:r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Accredited statistician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593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AU" sz="2400" b="1" cap="all" dirty="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</a:rPr>
              <a:t>Included sites	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487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dirty="0" smtClean="0"/>
              <a:t>Once sites are included in a control or treatment group, they must be included in the calculations</a:t>
            </a:r>
          </a:p>
          <a:p>
            <a:endParaRPr lang="en-AU" dirty="0"/>
          </a:p>
          <a:p>
            <a:r>
              <a:rPr lang="en-AU" dirty="0" smtClean="0"/>
              <a:t>The method specifies the circumstances when</a:t>
            </a:r>
            <a:r>
              <a:rPr lang="en-AU" dirty="0" smtClean="0">
                <a:solidFill>
                  <a:srgbClr val="FF0000"/>
                </a:solidFill>
              </a:rPr>
              <a:t> </a:t>
            </a:r>
            <a:r>
              <a:rPr lang="en-AU" dirty="0" smtClean="0"/>
              <a:t>a site can be removed from the project</a:t>
            </a:r>
          </a:p>
          <a:p>
            <a:pPr lvl="1"/>
            <a:r>
              <a:rPr lang="en-AU" dirty="0"/>
              <a:t>F</a:t>
            </a:r>
            <a:r>
              <a:rPr lang="en-AU" dirty="0" smtClean="0"/>
              <a:t>or example, if a site changes energy retailers and the project proponent loses access to their data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 smtClean="0"/>
              <a:t>This is referred to in the method as the site being ‘affected by attrition’</a:t>
            </a:r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Included sites	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2110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A site may be removed when it is </a:t>
            </a:r>
            <a:r>
              <a:rPr lang="en-AU" b="1" i="1" dirty="0"/>
              <a:t>affected by attrition</a:t>
            </a:r>
            <a:r>
              <a:rPr lang="en-AU" dirty="0"/>
              <a:t>, which is when:</a:t>
            </a:r>
          </a:p>
          <a:p>
            <a:pPr lvl="1">
              <a:spcAft>
                <a:spcPts val="600"/>
              </a:spcAft>
            </a:pPr>
            <a:r>
              <a:rPr lang="en-AU" dirty="0"/>
              <a:t>the energy account for the site is terminated; or </a:t>
            </a:r>
          </a:p>
          <a:p>
            <a:pPr lvl="1">
              <a:spcAft>
                <a:spcPts val="600"/>
              </a:spcAft>
            </a:pPr>
            <a:r>
              <a:rPr lang="en-AU" dirty="0"/>
              <a:t>the occupant of the site withdraws their permission for their data to be used; or </a:t>
            </a:r>
          </a:p>
          <a:p>
            <a:pPr lvl="1">
              <a:spcAft>
                <a:spcPts val="600"/>
              </a:spcAft>
            </a:pPr>
            <a:r>
              <a:rPr lang="en-AU" dirty="0"/>
              <a:t>the meter at the site fails and is not repaired in a timely manner. </a:t>
            </a:r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Affected by Attrition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68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AU" sz="2400" b="1" cap="all" dirty="0" smtClean="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</a:rPr>
              <a:t>The t-Test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558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dirty="0" smtClean="0"/>
              <a:t>The t-test is a very common statistical test used to determine if variation between two groups is random or not</a:t>
            </a:r>
          </a:p>
          <a:p>
            <a:endParaRPr lang="en-AU" dirty="0" smtClean="0"/>
          </a:p>
          <a:p>
            <a:r>
              <a:rPr lang="en-AU" dirty="0" smtClean="0"/>
              <a:t>The three sub-methods each have a different equation to calculate the t-value</a:t>
            </a:r>
            <a:endParaRPr lang="en-AU" dirty="0"/>
          </a:p>
          <a:p>
            <a:endParaRPr lang="en-AU" dirty="0" smtClean="0"/>
          </a:p>
          <a:p>
            <a:r>
              <a:rPr lang="en-AU" dirty="0"/>
              <a:t>In order to be eligible for VEECs the method requires that there is a 95% probability that the variation between the treatment and control </a:t>
            </a:r>
            <a:r>
              <a:rPr lang="en-AU" dirty="0" smtClean="0"/>
              <a:t>groups </a:t>
            </a:r>
            <a:r>
              <a:rPr lang="en-AU" dirty="0"/>
              <a:t>is not due to random </a:t>
            </a:r>
            <a:r>
              <a:rPr lang="en-AU" dirty="0" smtClean="0"/>
              <a:t>chance</a:t>
            </a:r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t-Test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064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Underfloor Insulation</a:t>
            </a:r>
            <a:br>
              <a:rPr lang="en-US" dirty="0" smtClean="0"/>
            </a:br>
            <a:r>
              <a:rPr lang="en-US" dirty="0" smtClean="0"/>
              <a:t>Schedule 12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983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t-Test</a:t>
            </a:r>
            <a:endParaRPr lang="en-A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3"/>
          <a:stretch/>
        </p:blipFill>
        <p:spPr bwMode="auto">
          <a:xfrm>
            <a:off x="6221802" y="3162560"/>
            <a:ext cx="2383388" cy="150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3138" y="1245875"/>
            <a:ext cx="8142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If the treatment worked the energy consumption for the control group will be larger then the treatment group:</a:t>
            </a:r>
          </a:p>
          <a:p>
            <a:pPr algn="ctr"/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AU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AU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endParaRPr lang="en-A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Reject null hypothesis if: t &gt; T(0.95)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9650" y="2854783"/>
            <a:ext cx="1212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T-table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07968" y="3105548"/>
                <a:ext cx="3397469" cy="16080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i="1">
                          <a:latin typeface="Cambria Math"/>
                        </a:rPr>
                        <m:t>𝑡</m:t>
                      </m:r>
                      <m:r>
                        <a:rPr lang="en-AU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AU" sz="2400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AU" sz="24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AU" sz="24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AU" sz="2400" i="1">
                                      <a:latin typeface="Cambria Math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a:rPr lang="en-AU" sz="2400" i="1">
                                  <a:latin typeface="Cambria Math"/>
                                </a:rPr>
                                <m:t>− </m:t>
                              </m:r>
                              <m:sSub>
                                <m:sSubPr>
                                  <m:ctrlPr>
                                    <a:rPr lang="en-AU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AU" sz="24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AU" sz="2400" i="1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AU" sz="2400" i="1">
                              <a:latin typeface="Cambria Math"/>
                            </a:rPr>
                            <m:t>(</m:t>
                          </m:r>
                          <m:r>
                            <a:rPr lang="en-AU" sz="2400" i="1">
                              <a:latin typeface="Cambria Math"/>
                            </a:rPr>
                            <m:t>𝑠𝑑</m:t>
                          </m:r>
                          <m:r>
                            <a:rPr lang="en-AU" sz="2400" i="1">
                              <a:latin typeface="Cambria Math"/>
                            </a:rPr>
                            <m:t>×</m:t>
                          </m:r>
                          <m:rad>
                            <m:radPr>
                              <m:degHide m:val="on"/>
                              <m:ctrlPr>
                                <a:rPr lang="en-AU" sz="24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AU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AU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2400" i="1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AU" sz="2400" i="1">
                                          <a:latin typeface="Cambria Math"/>
                                        </a:rPr>
                                        <m:t>𝑝𝑐𝑇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AU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2400" i="1"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AU" sz="2400" i="1"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AU" sz="2400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AU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AU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2400" i="1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AU" sz="2400" i="1">
                                          <a:latin typeface="Cambria Math"/>
                                        </a:rPr>
                                        <m:t>𝑝𝑐𝐶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AU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2400" i="1"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AU" sz="2400" i="1">
                                          <a:latin typeface="Cambria Math"/>
                                        </a:rPr>
                                        <m:t>𝐶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  <m:r>
                            <a:rPr lang="en-AU" sz="2400" i="1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A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968" y="3105548"/>
                <a:ext cx="3397469" cy="160806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926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/>
          <a:lstStyle/>
          <a:p>
            <a:r>
              <a:rPr lang="en-AU" dirty="0" smtClean="0"/>
              <a:t>The larger and more similar a population is, the easier it is to pass the t-test</a:t>
            </a:r>
          </a:p>
          <a:p>
            <a:endParaRPr lang="en-AU" dirty="0"/>
          </a:p>
          <a:p>
            <a:r>
              <a:rPr lang="en-AU" dirty="0" smtClean="0"/>
              <a:t>Populations which have highly variable energy consumption will need to be very large to have a reasonable expectation of passing the t-test</a:t>
            </a:r>
          </a:p>
          <a:p>
            <a:endParaRPr lang="en-AU" dirty="0"/>
          </a:p>
          <a:p>
            <a:r>
              <a:rPr lang="en-AU" dirty="0" smtClean="0"/>
              <a:t>Treatments which have a very small effect on energy consumption will also require a larger population</a:t>
            </a:r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Passing the T-Test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740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168456129"/>
              </p:ext>
            </p:extLst>
          </p:nvPr>
        </p:nvGraphicFramePr>
        <p:xfrm>
          <a:off x="628650" y="2097373"/>
          <a:ext cx="7886700" cy="236601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943350"/>
                <a:gridCol w="3943350"/>
              </a:tblGrid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 of treatment on</a:t>
                      </a:r>
                      <a:r>
                        <a:rPr lang="en-AU" sz="1400" b="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energy consumption </a:t>
                      </a: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lang="en-A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Required</a:t>
                      </a:r>
                      <a:r>
                        <a:rPr lang="en-AU" sz="1400" b="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ize </a:t>
                      </a: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</a:t>
                      </a: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</a:t>
                      </a:r>
                      <a:endParaRPr lang="en-A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en-AU" sz="14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  <a:endParaRPr lang="en-AU" sz="14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en-AU" sz="14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</a:t>
                      </a:r>
                      <a:endParaRPr lang="en-AU" sz="14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2.5%</a:t>
                      </a:r>
                      <a:endParaRPr lang="en-AU" sz="14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1,716</a:t>
                      </a:r>
                      <a:endParaRPr lang="en-AU" sz="14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en-A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2,680</a:t>
                      </a:r>
                      <a:endParaRPr lang="en-AU" sz="14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1.5%</a:t>
                      </a:r>
                      <a:endParaRPr lang="en-AU" sz="14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4,762</a:t>
                      </a:r>
                      <a:endParaRPr lang="en-AU" sz="14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en-AU" sz="14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10,714</a:t>
                      </a:r>
                      <a:endParaRPr lang="en-AU" sz="14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0.5%</a:t>
                      </a:r>
                      <a:endParaRPr lang="en-A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42,856</a:t>
                      </a:r>
                      <a:endParaRPr lang="en-A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Passing the T-test</a:t>
            </a:r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807523" y="1366654"/>
            <a:ext cx="757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Below is an example of the required population size for a treatment and control type project in California. 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650" y="4533412"/>
            <a:ext cx="8301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Source: </a:t>
            </a:r>
            <a:r>
              <a:rPr lang="en-AU" sz="1200" dirty="0"/>
              <a:t>Brattle Group (2011), see</a:t>
            </a:r>
            <a:r>
              <a:rPr lang="en-AU" sz="1200" dirty="0" smtClean="0"/>
              <a:t>: </a:t>
            </a:r>
            <a:r>
              <a:rPr lang="en-AU" sz="1200" dirty="0" smtClean="0">
                <a:hlinkClick r:id="rId3"/>
              </a:rPr>
              <a:t>http</a:t>
            </a:r>
            <a:r>
              <a:rPr lang="en-AU" sz="1200" dirty="0">
                <a:hlinkClick r:id="rId3"/>
              </a:rPr>
              <a:t>://</a:t>
            </a:r>
            <a:r>
              <a:rPr lang="en-AU" sz="1200" dirty="0" smtClean="0">
                <a:hlinkClick r:id="rId3"/>
              </a:rPr>
              <a:t>www.brattle.com/system/news/pdfs/000/000/214/original/Measurement_and_Verification_Principles_for_Behavior-Based_Efficiency_Programs_Sergici_Faruqui_May_2011.pdf?1377791292</a:t>
            </a:r>
            <a:r>
              <a:rPr lang="en-AU" sz="1200" dirty="0" smtClean="0"/>
              <a:t>   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3135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b="1" cap="all" dirty="0"/>
              <a:t>Uplift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09538"/>
            <a:ext cx="4591050" cy="935037"/>
          </a:xfrm>
        </p:spPr>
        <p:txBody>
          <a:bodyPr/>
          <a:lstStyle/>
          <a:p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333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/>
            <a:r>
              <a:rPr lang="en-AU" dirty="0"/>
              <a:t>The method does not allow the treatment to directly promote other VEET activities</a:t>
            </a:r>
          </a:p>
          <a:p>
            <a:pPr marL="285750" indent="-285750"/>
            <a:endParaRPr lang="en-AU" dirty="0"/>
          </a:p>
          <a:p>
            <a:pPr marL="285750" indent="-285750"/>
            <a:r>
              <a:rPr lang="en-AU" dirty="0"/>
              <a:t>Promoting energy efficiency to the treatment group may result in an increased take up of other VEET </a:t>
            </a:r>
            <a:r>
              <a:rPr lang="en-AU" dirty="0" smtClean="0"/>
              <a:t>activities</a:t>
            </a:r>
          </a:p>
          <a:p>
            <a:pPr marL="285750" indent="-285750"/>
            <a:endParaRPr lang="en-AU" dirty="0"/>
          </a:p>
          <a:p>
            <a:pPr marL="285750" indent="-285750"/>
            <a:r>
              <a:rPr lang="en-AU" dirty="0" smtClean="0"/>
              <a:t>The AP does not have control over the activities which occur at the site</a:t>
            </a:r>
            <a:endParaRPr lang="en-AU" dirty="0"/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is uplift?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435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/>
          <a:lstStyle/>
          <a:p>
            <a:r>
              <a:rPr lang="en-AU" dirty="0" smtClean="0"/>
              <a:t>Uplift can result in double counting with:</a:t>
            </a:r>
          </a:p>
          <a:p>
            <a:pPr lvl="1"/>
            <a:r>
              <a:rPr lang="en-AU" dirty="0" smtClean="0"/>
              <a:t>Other VEET schedules</a:t>
            </a:r>
          </a:p>
          <a:p>
            <a:pPr lvl="1"/>
            <a:r>
              <a:rPr lang="en-AU" dirty="0" smtClean="0"/>
              <a:t>Commonwealth Emissions Reduction Fund</a:t>
            </a:r>
          </a:p>
          <a:p>
            <a:pPr lvl="1"/>
            <a:r>
              <a:rPr lang="en-AU" dirty="0" smtClean="0"/>
              <a:t>Commonwealth Renewable Energy Target</a:t>
            </a:r>
          </a:p>
          <a:p>
            <a:endParaRPr lang="en-AU" dirty="0"/>
          </a:p>
          <a:p>
            <a:r>
              <a:rPr lang="en-AU" dirty="0" smtClean="0"/>
              <a:t>The ESC has the power to calculate ‘uplift’ for a particular Treatment and Control project</a:t>
            </a:r>
          </a:p>
          <a:p>
            <a:endParaRPr lang="en-AU" dirty="0"/>
          </a:p>
          <a:p>
            <a:r>
              <a:rPr lang="en-AU" dirty="0" smtClean="0"/>
              <a:t>The uplift amount is deducted from the number of VEECs the project receives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is Uplift?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72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is Uplift?</a:t>
            </a:r>
            <a:br>
              <a:rPr lang="en-AU" dirty="0" smtClean="0"/>
            </a:br>
            <a:endParaRPr lang="en-AU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55409633"/>
              </p:ext>
            </p:extLst>
          </p:nvPr>
        </p:nvGraphicFramePr>
        <p:xfrm>
          <a:off x="306955" y="1481522"/>
          <a:ext cx="3827462" cy="3148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851915" y="2484216"/>
            <a:ext cx="2835975" cy="1122914"/>
            <a:chOff x="1849181" y="3312288"/>
            <a:chExt cx="3162206" cy="1497218"/>
          </a:xfrm>
        </p:grpSpPr>
        <p:sp>
          <p:nvSpPr>
            <p:cNvPr id="6" name="Rectangular Callout 5"/>
            <p:cNvSpPr/>
            <p:nvPr/>
          </p:nvSpPr>
          <p:spPr>
            <a:xfrm>
              <a:off x="2837460" y="3312288"/>
              <a:ext cx="2173927" cy="1497218"/>
            </a:xfrm>
            <a:prstGeom prst="wedgeRectCallout">
              <a:avLst>
                <a:gd name="adj1" fmla="val -71117"/>
                <a:gd name="adj2" fmla="val -3830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/>
                <a:t>Treatment group undertakes additional deemed VEET activities</a:t>
              </a:r>
              <a:endParaRPr lang="en-AU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49181" y="3312288"/>
              <a:ext cx="530364" cy="27406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87888" y="1481523"/>
            <a:ext cx="38274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For example, a treatment could involve providing an app which displays current energy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Users of the app would become aware of the amount of energy used by their halogen </a:t>
            </a:r>
            <a:r>
              <a:rPr lang="en-A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downlights</a:t>
            </a:r>
            <a:endParaRPr lang="en-A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 a result the sites in the treatment group would be more likely to undertake a schedule 21C lighting upgrade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0640" y="1119852"/>
            <a:ext cx="2054431" cy="1346552"/>
            <a:chOff x="510639" y="1493135"/>
            <a:chExt cx="2054431" cy="1795403"/>
          </a:xfrm>
        </p:grpSpPr>
        <p:sp>
          <p:nvSpPr>
            <p:cNvPr id="3" name="Rectangle 2"/>
            <p:cNvSpPr/>
            <p:nvPr/>
          </p:nvSpPr>
          <p:spPr>
            <a:xfrm>
              <a:off x="1851914" y="2724150"/>
              <a:ext cx="475649" cy="564388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" name="Rectangular Callout 3"/>
            <p:cNvSpPr/>
            <p:nvPr/>
          </p:nvSpPr>
          <p:spPr>
            <a:xfrm>
              <a:off x="510639" y="1493135"/>
              <a:ext cx="2054431" cy="929431"/>
            </a:xfrm>
            <a:prstGeom prst="wedgeRectCallout">
              <a:avLst>
                <a:gd name="adj1" fmla="val 26755"/>
                <a:gd name="adj2" fmla="val 8014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/>
                <a:t>Certificates awarded under T&amp;C project</a:t>
              </a:r>
              <a:endParaRPr lang="en-AU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0640" y="2043113"/>
            <a:ext cx="1984910" cy="2000250"/>
            <a:chOff x="510640" y="2724150"/>
            <a:chExt cx="1984910" cy="2667000"/>
          </a:xfrm>
        </p:grpSpPr>
        <p:sp>
          <p:nvSpPr>
            <p:cNvPr id="11" name="Rectangle 10"/>
            <p:cNvSpPr/>
            <p:nvPr/>
          </p:nvSpPr>
          <p:spPr>
            <a:xfrm>
              <a:off x="762000" y="2724150"/>
              <a:ext cx="457200" cy="588138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70363" y="3586348"/>
              <a:ext cx="457200" cy="588138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0640" y="4329853"/>
              <a:ext cx="1984910" cy="106129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/>
                <a:t>Average rate of deemed activities</a:t>
              </a:r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6493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AU" sz="2400" b="1" cap="all" dirty="0" smtClean="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</a:rPr>
              <a:t>Next Steps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743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507148972"/>
              </p:ext>
            </p:extLst>
          </p:nvPr>
        </p:nvGraphicFramePr>
        <p:xfrm>
          <a:off x="533648" y="1573774"/>
          <a:ext cx="7886700" cy="2880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5194"/>
                <a:gridCol w="5071506"/>
              </a:tblGrid>
              <a:tr h="48006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June</a:t>
                      </a:r>
                      <a:r>
                        <a:rPr lang="en-A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2016</a:t>
                      </a:r>
                      <a:endParaRPr lang="en-A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Consultation starts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9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75438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July 2016</a:t>
                      </a:r>
                      <a:endParaRPr lang="en-A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Consultation</a:t>
                      </a:r>
                      <a:r>
                        <a:rPr lang="en-A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closes, last date for submissions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75438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October 2016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Proposed start date for Treatment</a:t>
                      </a:r>
                      <a:r>
                        <a:rPr lang="en-A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Control </a:t>
                      </a: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89154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TBC</a:t>
                      </a:r>
                      <a:endParaRPr lang="en-A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 publishes guidelines and explanatory notes for method and begins</a:t>
                      </a:r>
                      <a:r>
                        <a:rPr lang="en-A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accepting certificate creations</a:t>
                      </a:r>
                      <a:endParaRPr lang="en-A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Regulation amendment timeline</a:t>
            </a:r>
          </a:p>
        </p:txBody>
      </p:sp>
    </p:spTree>
    <p:extLst>
      <p:ext uri="{BB962C8B-B14F-4D97-AF65-F5344CB8AC3E}">
        <p14:creationId xmlns:p14="http://schemas.microsoft.com/office/powerpoint/2010/main" val="2837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Download the consultation </a:t>
            </a:r>
            <a:r>
              <a:rPr lang="en-US" dirty="0" smtClean="0"/>
              <a:t>document: </a:t>
            </a:r>
            <a:r>
              <a:rPr lang="en-US" dirty="0" smtClean="0">
                <a:hlinkClick r:id="rId3"/>
              </a:rPr>
              <a:t>www.energyandresources.vic.gov.au/esi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Submissions may be emailed to </a:t>
            </a:r>
            <a:r>
              <a:rPr lang="en-US" dirty="0" smtClean="0">
                <a:hlinkClick r:id="rId4"/>
              </a:rPr>
              <a:t>energysaver.incentive@ecodev.vic.gov.au</a:t>
            </a:r>
            <a:r>
              <a:rPr lang="en-US" dirty="0" smtClean="0"/>
              <a:t> or </a:t>
            </a:r>
            <a:r>
              <a:rPr lang="en-US" dirty="0"/>
              <a:t>provided in writing</a:t>
            </a:r>
          </a:p>
          <a:p>
            <a:endParaRPr lang="en-US" dirty="0"/>
          </a:p>
          <a:p>
            <a:r>
              <a:rPr lang="en-US" dirty="0"/>
              <a:t>Submissions for regulation amendments close on </a:t>
            </a:r>
            <a:r>
              <a:rPr lang="en-US" b="1" dirty="0" smtClean="0"/>
              <a:t>13 July 2016</a:t>
            </a:r>
            <a:r>
              <a:rPr lang="en-US" dirty="0"/>
              <a:t/>
            </a:r>
            <a:br>
              <a:rPr lang="en-US" dirty="0"/>
            </a:br>
            <a:r>
              <a:rPr lang="en-AU" dirty="0"/>
              <a:t>Please use the subject: </a:t>
            </a:r>
            <a:r>
              <a:rPr lang="en-AU" i="1" dirty="0"/>
              <a:t>VEET: </a:t>
            </a:r>
            <a:r>
              <a:rPr lang="en-AU" i="1" dirty="0" smtClean="0"/>
              <a:t>Treatment and Control</a:t>
            </a:r>
            <a:endParaRPr lang="en-AU" dirty="0"/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Making a Submission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745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UNDERFLOOR INSULATION</a:t>
            </a:r>
            <a:br>
              <a:rPr lang="en-AU" dirty="0" smtClean="0"/>
            </a:br>
            <a:r>
              <a:rPr lang="en-AU" dirty="0" smtClean="0"/>
              <a:t>SCHEDULE 12</a:t>
            </a:r>
            <a:endParaRPr lang="en-US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44979" y="1391428"/>
            <a:ext cx="7886700" cy="4200867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>
                <a:solidFill>
                  <a:srgbClr val="0B50A2"/>
                </a:solidFill>
              </a:rPr>
              <a:t>Main changes</a:t>
            </a:r>
          </a:p>
          <a:p>
            <a:r>
              <a:rPr lang="en-AU" dirty="0" smtClean="0"/>
              <a:t>Reducing the required minimum R-value required for underfloor insulation from R2.5 to R1.5</a:t>
            </a:r>
          </a:p>
          <a:p>
            <a:r>
              <a:rPr lang="en-AU" dirty="0" smtClean="0"/>
              <a:t>Removing conductive insulation products from being an eligible VEET product</a:t>
            </a:r>
          </a:p>
          <a:p>
            <a:r>
              <a:rPr lang="en-AU" dirty="0" smtClean="0"/>
              <a:t>Separating the insulation of enclosed and unenclosed subfloors into two different activities.</a:t>
            </a:r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996668"/>
              </p:ext>
            </p:extLst>
          </p:nvPr>
        </p:nvGraphicFramePr>
        <p:xfrm>
          <a:off x="726626" y="3837792"/>
          <a:ext cx="7643153" cy="12646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5681"/>
                <a:gridCol w="4127472"/>
              </a:tblGrid>
              <a:tr h="42154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abatement factor</a:t>
                      </a:r>
                      <a:endParaRPr lang="en-AU" sz="14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Proposed abatement factors</a:t>
                      </a:r>
                      <a:endParaRPr lang="en-AU" sz="14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1545"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0.073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Enclosed subfloor  </a:t>
                      </a: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0⋅</a:t>
                      </a: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 (Schedule 12A)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1545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Unenclosed subfloor </a:t>
                      </a: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0.099 (Schedule 12B)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30300" y="3474458"/>
            <a:ext cx="65272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kumimoji="0" lang="en-AU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roposed changes to abatement factors for underfloor insulation</a:t>
            </a:r>
            <a:endParaRPr kumimoji="0" lang="en-AU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5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Questions?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969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Project Based Activity Method:</a:t>
            </a:r>
            <a:br>
              <a:rPr lang="en-US" dirty="0" smtClean="0"/>
            </a:br>
            <a:r>
              <a:rPr lang="en-US" dirty="0" smtClean="0"/>
              <a:t>Measurement and Verification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Kathryn Lucas-Healey</a:t>
            </a:r>
          </a:p>
          <a:p>
            <a:r>
              <a:rPr lang="en-US" dirty="0" smtClean="0"/>
              <a:t>Senior Policy Officer</a:t>
            </a:r>
          </a:p>
          <a:p>
            <a:r>
              <a:rPr lang="en-US" dirty="0" smtClean="0"/>
              <a:t>Energy Policy and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84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2015 Consultation on Project Based Activities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Last year, we asked for your input on project based activities in the VEET scheme</a:t>
            </a:r>
            <a:endParaRPr lang="en-US" b="1" dirty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You said:</a:t>
            </a:r>
            <a:endParaRPr lang="en-US" dirty="0"/>
          </a:p>
          <a:p>
            <a:r>
              <a:rPr lang="en-US" dirty="0" smtClean="0"/>
              <a:t>Use robust, industry-standard principles</a:t>
            </a:r>
          </a:p>
          <a:p>
            <a:r>
              <a:rPr lang="en-US" dirty="0" smtClean="0"/>
              <a:t>Make it flexible and technology neutral</a:t>
            </a:r>
          </a:p>
          <a:p>
            <a:r>
              <a:rPr lang="en-US" dirty="0" smtClean="0"/>
              <a:t>Balance </a:t>
            </a:r>
            <a:r>
              <a:rPr lang="en-US" dirty="0" err="1" smtClean="0"/>
              <a:t>rigour</a:t>
            </a:r>
            <a:r>
              <a:rPr lang="en-US" dirty="0"/>
              <a:t> </a:t>
            </a:r>
            <a:r>
              <a:rPr lang="en-US" dirty="0" smtClean="0"/>
              <a:t>with incentives</a:t>
            </a:r>
          </a:p>
          <a:p>
            <a:r>
              <a:rPr lang="en-US" dirty="0"/>
              <a:t>Support the development of industry</a:t>
            </a:r>
          </a:p>
          <a:p>
            <a:r>
              <a:rPr lang="en-US" dirty="0" smtClean="0"/>
              <a:t>Align with NSW</a:t>
            </a:r>
          </a:p>
        </p:txBody>
      </p:sp>
    </p:spTree>
    <p:extLst>
      <p:ext uri="{BB962C8B-B14F-4D97-AF65-F5344CB8AC3E}">
        <p14:creationId xmlns:p14="http://schemas.microsoft.com/office/powerpoint/2010/main" val="68568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Measurement and Verification (M&amp;V) Method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The proposed Measurement and Verification (M&amp;V) method is a flexible method for large, unique or complex upgrades</a:t>
            </a:r>
            <a:endParaRPr lang="en-US" b="1" dirty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Technology neutral</a:t>
            </a:r>
          </a:p>
          <a:p>
            <a:r>
              <a:rPr lang="en-US" dirty="0" smtClean="0"/>
              <a:t>Industry standard approach to quantifying savings</a:t>
            </a:r>
          </a:p>
          <a:p>
            <a:r>
              <a:rPr lang="en-US" dirty="0" smtClean="0"/>
              <a:t>You choose how to balance accuracy and incentives</a:t>
            </a:r>
          </a:p>
          <a:p>
            <a:r>
              <a:rPr lang="en-US" dirty="0" smtClean="0"/>
              <a:t>Based on revised NSW method Project Impact Assessment with Measurement and Verification (PIAM&amp;V)</a:t>
            </a:r>
          </a:p>
        </p:txBody>
      </p:sp>
    </p:spTree>
    <p:extLst>
      <p:ext uri="{BB962C8B-B14F-4D97-AF65-F5344CB8AC3E}">
        <p14:creationId xmlns:p14="http://schemas.microsoft.com/office/powerpoint/2010/main" val="148139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M&amp;V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Eligible upgrades</a:t>
            </a:r>
            <a:endParaRPr lang="en-US" b="1" dirty="0">
              <a:solidFill>
                <a:srgbClr val="0B50A2"/>
              </a:solidFill>
            </a:endParaRPr>
          </a:p>
          <a:p>
            <a:pPr marL="0" indent="0">
              <a:buNone/>
            </a:pPr>
            <a:r>
              <a:rPr lang="en-US" sz="1900" dirty="0"/>
              <a:t>The M&amp;V method is designed to be technology neutral – it will credit any upgrade that results in greenhouse gas savings from electricity or gas consumption, except</a:t>
            </a:r>
            <a:r>
              <a:rPr lang="en-US" sz="1900" dirty="0" smtClean="0"/>
              <a:t>: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Upgrades required by legislation</a:t>
            </a:r>
          </a:p>
          <a:p>
            <a:r>
              <a:rPr lang="en-US" dirty="0" smtClean="0"/>
              <a:t>Projects </a:t>
            </a:r>
            <a:r>
              <a:rPr lang="en-US" dirty="0"/>
              <a:t>that have already occurred</a:t>
            </a:r>
          </a:p>
          <a:p>
            <a:r>
              <a:rPr lang="en-US" dirty="0"/>
              <a:t>New projects</a:t>
            </a:r>
          </a:p>
          <a:p>
            <a:r>
              <a:rPr lang="en-US" dirty="0"/>
              <a:t>Projects that claim Renewable Energy Certificates*</a:t>
            </a:r>
          </a:p>
          <a:p>
            <a:r>
              <a:rPr lang="en-US" dirty="0"/>
              <a:t>Projects across multiple </a:t>
            </a:r>
            <a:r>
              <a:rPr lang="en-US" dirty="0" smtClean="0"/>
              <a:t>locations*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1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M&amp;V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How it works</a:t>
            </a:r>
          </a:p>
          <a:p>
            <a:pPr marL="0" indent="0">
              <a:buNone/>
            </a:pPr>
            <a:endParaRPr lang="en-US" b="1" dirty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B50A2"/>
              </a:solidFill>
            </a:endParaRPr>
          </a:p>
          <a:p>
            <a:pPr marL="0" indent="0">
              <a:buNone/>
            </a:pPr>
            <a:r>
              <a:rPr lang="en-US" dirty="0" smtClean="0"/>
              <a:t>The baseline is the energy that would have been used if the upgrade had never happened – </a:t>
            </a:r>
            <a:r>
              <a:rPr lang="en-US" i="1" dirty="0" smtClean="0"/>
              <a:t>it’s not as simple as looking at old records</a:t>
            </a:r>
          </a:p>
          <a:p>
            <a:r>
              <a:rPr lang="en-US" dirty="0"/>
              <a:t>You </a:t>
            </a:r>
            <a:r>
              <a:rPr lang="en-US" dirty="0" smtClean="0"/>
              <a:t>need </a:t>
            </a:r>
            <a:r>
              <a:rPr lang="en-US" dirty="0"/>
              <a:t>to create a </a:t>
            </a:r>
            <a:r>
              <a:rPr lang="en-US" b="1" dirty="0"/>
              <a:t>baseline energy model</a:t>
            </a:r>
          </a:p>
          <a:p>
            <a:pPr marL="0" indent="0">
              <a:buNone/>
            </a:pPr>
            <a:r>
              <a:rPr lang="en-US" dirty="0" smtClean="0"/>
              <a:t>After the upgrade, you need to know either how much energy is used, or be able to predict how much energy will be used</a:t>
            </a:r>
          </a:p>
          <a:p>
            <a:r>
              <a:rPr lang="en-US" dirty="0" smtClean="0"/>
              <a:t>You might also need an </a:t>
            </a:r>
            <a:r>
              <a:rPr lang="en-US" b="1" dirty="0" smtClean="0"/>
              <a:t>operating energy model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404945"/>
              </p:ext>
            </p:extLst>
          </p:nvPr>
        </p:nvGraphicFramePr>
        <p:xfrm>
          <a:off x="628650" y="1817007"/>
          <a:ext cx="78867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340"/>
                <a:gridCol w="621505"/>
                <a:gridCol w="2383134"/>
                <a:gridCol w="591948"/>
                <a:gridCol w="271277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Savings</a:t>
                      </a:r>
                      <a:endParaRPr lang="en-A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en-A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 energy consumption</a:t>
                      </a:r>
                      <a:endParaRPr lang="en-A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783" rtl="0" eaLnBrk="1" latinLnBrk="0" hangingPunct="1"/>
                      <a:r>
                        <a:rPr lang="en-AU" sz="1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en-AU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r>
                        <a:rPr lang="en-A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consumption after the upgrade</a:t>
                      </a:r>
                      <a:endParaRPr lang="en-A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5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M&amp;V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Product requirements</a:t>
            </a:r>
          </a:p>
          <a:p>
            <a:pPr marL="0" indent="0">
              <a:buNone/>
            </a:pPr>
            <a:r>
              <a:rPr lang="en-US" dirty="0" smtClean="0"/>
              <a:t>It is proposed that product requirements are limited to those required for direct consistency with other VEET activities:</a:t>
            </a:r>
          </a:p>
          <a:p>
            <a:pPr marL="0" indent="0">
              <a:buNone/>
            </a:pPr>
            <a:endParaRPr lang="en-US" i="1" dirty="0" smtClean="0"/>
          </a:p>
          <a:p>
            <a:r>
              <a:rPr lang="en-US" dirty="0" smtClean="0"/>
              <a:t>If the upgrade uses </a:t>
            </a:r>
            <a:r>
              <a:rPr lang="en-US" b="1" dirty="0" smtClean="0"/>
              <a:t>new products </a:t>
            </a:r>
            <a:r>
              <a:rPr lang="en-US" dirty="0" smtClean="0"/>
              <a:t>of a type covered by another VEET schedule, they </a:t>
            </a:r>
            <a:r>
              <a:rPr lang="en-US" b="1" dirty="0" smtClean="0"/>
              <a:t>must be on the ESC Product Register</a:t>
            </a:r>
          </a:p>
          <a:p>
            <a:endParaRPr lang="en-US" dirty="0" smtClean="0"/>
          </a:p>
          <a:p>
            <a:r>
              <a:rPr lang="en-US" dirty="0" smtClean="0"/>
              <a:t>If a product is required to be </a:t>
            </a:r>
            <a:r>
              <a:rPr lang="en-US" b="1" dirty="0" smtClean="0"/>
              <a:t>decommissioned</a:t>
            </a:r>
            <a:r>
              <a:rPr lang="en-US" dirty="0" smtClean="0"/>
              <a:t> under another VEET schedule, they must be decommissioned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35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M&amp;V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Project plan	</a:t>
            </a:r>
          </a:p>
          <a:p>
            <a:pPr marL="0" indent="0">
              <a:buNone/>
            </a:pPr>
            <a:r>
              <a:rPr lang="en-US" dirty="0" smtClean="0"/>
              <a:t>The first point of contact between the Accredited Person (AP) and the ESC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purpose of the project plan is to:</a:t>
            </a:r>
          </a:p>
          <a:p>
            <a:r>
              <a:rPr lang="en-US" b="1" dirty="0" smtClean="0"/>
              <a:t>Register</a:t>
            </a:r>
            <a:r>
              <a:rPr lang="en-US" dirty="0" smtClean="0"/>
              <a:t> the project with the ESC before it is installed</a:t>
            </a:r>
          </a:p>
          <a:p>
            <a:r>
              <a:rPr lang="en-US" b="1" dirty="0" smtClean="0"/>
              <a:t>Define</a:t>
            </a:r>
            <a:r>
              <a:rPr lang="en-US" dirty="0" smtClean="0"/>
              <a:t> the project:</a:t>
            </a:r>
          </a:p>
          <a:p>
            <a:pPr lvl="1"/>
            <a:r>
              <a:rPr lang="en-US" dirty="0" smtClean="0"/>
              <a:t>The address</a:t>
            </a:r>
          </a:p>
          <a:p>
            <a:pPr lvl="1"/>
            <a:r>
              <a:rPr lang="en-US" dirty="0" smtClean="0"/>
              <a:t>The purpose and which services will be affected</a:t>
            </a:r>
          </a:p>
          <a:p>
            <a:pPr lvl="1"/>
            <a:r>
              <a:rPr lang="en-US" dirty="0" smtClean="0"/>
              <a:t>Consent from the energy consumer</a:t>
            </a:r>
          </a:p>
          <a:p>
            <a:pPr lvl="1"/>
            <a:r>
              <a:rPr lang="en-US" dirty="0" smtClean="0"/>
              <a:t>Risk management plan</a:t>
            </a:r>
          </a:p>
        </p:txBody>
      </p:sp>
    </p:spTree>
    <p:extLst>
      <p:ext uri="{BB962C8B-B14F-4D97-AF65-F5344CB8AC3E}">
        <p14:creationId xmlns:p14="http://schemas.microsoft.com/office/powerpoint/2010/main" val="9693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M&amp;V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Public register of submitted project plans	</a:t>
            </a:r>
          </a:p>
          <a:p>
            <a:pPr marL="0" indent="0">
              <a:buNone/>
            </a:pPr>
            <a:r>
              <a:rPr lang="en-US" dirty="0" smtClean="0"/>
              <a:t>The project plan is also the first opportunity to identify potential double-counting from multiple projects on the same site</a:t>
            </a:r>
          </a:p>
          <a:p>
            <a:pPr marL="0" indent="0">
              <a:buNone/>
            </a:pPr>
            <a:r>
              <a:rPr lang="en-US" dirty="0" smtClean="0"/>
              <a:t>One option to help APs manage multiple projects is to have a public register:</a:t>
            </a:r>
          </a:p>
          <a:p>
            <a:r>
              <a:rPr lang="en-US" dirty="0" smtClean="0"/>
              <a:t>Site address</a:t>
            </a:r>
          </a:p>
          <a:p>
            <a:r>
              <a:rPr lang="en-US" dirty="0" smtClean="0"/>
              <a:t>Name of AP</a:t>
            </a:r>
          </a:p>
          <a:p>
            <a:r>
              <a:rPr lang="en-US" dirty="0" smtClean="0"/>
              <a:t>Method being used (e.g. Schedule 37 M&amp;V Method)</a:t>
            </a:r>
          </a:p>
          <a:p>
            <a:pPr marL="0" indent="0">
              <a:buNone/>
            </a:pPr>
            <a:r>
              <a:rPr lang="en-US" b="1" dirty="0" smtClean="0"/>
              <a:t>Should there be a public register of submitted project plans? </a:t>
            </a:r>
          </a:p>
          <a:p>
            <a:pPr marL="0" indent="0">
              <a:buNone/>
            </a:pPr>
            <a:r>
              <a:rPr lang="en-US" b="1" dirty="0" smtClean="0"/>
              <a:t>What information should be on it?</a:t>
            </a:r>
            <a:endParaRPr lang="en-US" b="1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3948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M&amp;V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Project plan	 variation</a:t>
            </a:r>
          </a:p>
          <a:p>
            <a:pPr marL="0" indent="0">
              <a:buNone/>
            </a:pPr>
            <a:r>
              <a:rPr lang="en-US" dirty="0" smtClean="0"/>
              <a:t>The project plan may be varied before certificates are created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address, purpose and affected services must not change</a:t>
            </a:r>
          </a:p>
          <a:p>
            <a:r>
              <a:rPr lang="en-US" dirty="0" smtClean="0"/>
              <a:t>The risk management plan must be updated</a:t>
            </a:r>
          </a:p>
        </p:txBody>
      </p:sp>
    </p:spTree>
    <p:extLst>
      <p:ext uri="{BB962C8B-B14F-4D97-AF65-F5344CB8AC3E}">
        <p14:creationId xmlns:p14="http://schemas.microsoft.com/office/powerpoint/2010/main" val="324276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Underfloor Insulation</a:t>
            </a:r>
            <a:br>
              <a:rPr lang="en-AU" dirty="0" smtClean="0"/>
            </a:br>
            <a:r>
              <a:rPr lang="en-AU" dirty="0" smtClean="0"/>
              <a:t>Schedule 12</a:t>
            </a:r>
            <a:endParaRPr lang="en-AU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15203" y="1145558"/>
            <a:ext cx="7886700" cy="42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dirty="0"/>
              <a:t>How would the number of certificates for this activity be affected</a:t>
            </a:r>
            <a:r>
              <a:rPr lang="en-AU" b="1" dirty="0" smtClean="0"/>
              <a:t>?</a:t>
            </a:r>
          </a:p>
          <a:p>
            <a:pPr marL="0" indent="0">
              <a:buNone/>
            </a:pPr>
            <a:r>
              <a:rPr lang="en-AU" sz="1800" dirty="0"/>
              <a:t>Certificates </a:t>
            </a:r>
            <a:r>
              <a:rPr lang="en-AU" sz="1800" dirty="0" smtClean="0"/>
              <a:t>= </a:t>
            </a:r>
            <a:r>
              <a:rPr lang="en-AU" sz="1800" dirty="0"/>
              <a:t>Floor area in m</a:t>
            </a:r>
            <a:r>
              <a:rPr lang="en-AU" sz="1800" baseline="30000" dirty="0"/>
              <a:t>2</a:t>
            </a:r>
            <a:r>
              <a:rPr lang="en-AU" sz="1800" dirty="0"/>
              <a:t> x Abatement Factor x Regional Factor 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581079"/>
              </p:ext>
            </p:extLst>
          </p:nvPr>
        </p:nvGraphicFramePr>
        <p:xfrm>
          <a:off x="700927" y="2788961"/>
          <a:ext cx="8039102" cy="2044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0503"/>
                <a:gridCol w="236691"/>
                <a:gridCol w="953451"/>
                <a:gridCol w="237527"/>
                <a:gridCol w="1185124"/>
                <a:gridCol w="237527"/>
                <a:gridCol w="829670"/>
                <a:gridCol w="237527"/>
                <a:gridCol w="1303886"/>
                <a:gridCol w="1067196"/>
              </a:tblGrid>
              <a:tr h="365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factor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Abatement factor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Square </a:t>
                      </a:r>
                      <a:b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metres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Certificates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Rounded 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37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0.073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12.38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VEECs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Enclosed subfloor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8.48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VEECs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116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Unenclosed subfloor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0.099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16.79</a:t>
                      </a:r>
                      <a:endParaRPr lang="en-AU" sz="140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VEECs</a:t>
                      </a:r>
                      <a:endParaRPr lang="en-AU" sz="140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15203" y="2427579"/>
            <a:ext cx="100393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Example: Underfloor insulation for 160m</a:t>
            </a:r>
            <a:r>
              <a:rPr kumimoji="0" lang="en-AU" altLang="en-US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AU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of uninsulated subfloor in Melbourne/Mild location</a:t>
            </a:r>
            <a:endParaRPr kumimoji="0" lang="en-AU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5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M&amp;V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Baseline model	</a:t>
            </a:r>
          </a:p>
          <a:p>
            <a:pPr marL="0" indent="0">
              <a:buNone/>
            </a:pPr>
            <a:r>
              <a:rPr lang="en-US" i="1" dirty="0"/>
              <a:t>The baseline is the energy that would have been used if the upgrade had never </a:t>
            </a:r>
            <a:r>
              <a:rPr lang="en-US" i="1" dirty="0" smtClean="0"/>
              <a:t>happened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Based on data collected before the upgrade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baseline energy model could be:</a:t>
            </a:r>
          </a:p>
          <a:p>
            <a:r>
              <a:rPr lang="en-US" dirty="0" smtClean="0"/>
              <a:t>A </a:t>
            </a:r>
            <a:r>
              <a:rPr lang="en-US" b="1" dirty="0" smtClean="0"/>
              <a:t>regression model </a:t>
            </a:r>
            <a:r>
              <a:rPr lang="en-US" dirty="0" smtClean="0"/>
              <a:t>that relates energy consumption with one or more independent variables</a:t>
            </a:r>
          </a:p>
          <a:p>
            <a:r>
              <a:rPr lang="en-US" dirty="0" smtClean="0"/>
              <a:t>An </a:t>
            </a:r>
            <a:r>
              <a:rPr lang="en-US" b="1" dirty="0" smtClean="0"/>
              <a:t>average model </a:t>
            </a:r>
            <a:r>
              <a:rPr lang="en-US" dirty="0" smtClean="0"/>
              <a:t>where there isn’t much variation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2665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M&amp;V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Implementation	</a:t>
            </a:r>
          </a:p>
          <a:p>
            <a:pPr marL="0" indent="0">
              <a:buNone/>
            </a:pPr>
            <a:r>
              <a:rPr lang="en-US" dirty="0" smtClean="0"/>
              <a:t>When the project is carried out – </a:t>
            </a:r>
            <a:r>
              <a:rPr lang="en-US" i="1" dirty="0" smtClean="0"/>
              <a:t>when all changes have been implemented and normal operations are </a:t>
            </a:r>
            <a:r>
              <a:rPr lang="en-US" b="1" i="1" dirty="0" smtClean="0"/>
              <a:t>capable</a:t>
            </a:r>
            <a:r>
              <a:rPr lang="en-US" i="1" dirty="0" smtClean="0"/>
              <a:t> of commencing</a:t>
            </a:r>
          </a:p>
          <a:p>
            <a:pPr marL="0" indent="0">
              <a:buNone/>
            </a:pPr>
            <a:r>
              <a:rPr lang="en-US" dirty="0" smtClean="0"/>
              <a:t>Project can include:</a:t>
            </a:r>
          </a:p>
          <a:p>
            <a:r>
              <a:rPr lang="en-US" dirty="0" smtClean="0"/>
              <a:t>Installing or removing an energy consuming product</a:t>
            </a:r>
          </a:p>
          <a:p>
            <a:r>
              <a:rPr lang="en-US" dirty="0" smtClean="0"/>
              <a:t>Changing the way an existing energy consuming product is used</a:t>
            </a:r>
          </a:p>
          <a:p>
            <a:r>
              <a:rPr lang="en-US" dirty="0" smtClean="0"/>
              <a:t>Installing or removing a product that affects the energy consumption of another product</a:t>
            </a:r>
          </a:p>
        </p:txBody>
      </p:sp>
    </p:spTree>
    <p:extLst>
      <p:ext uri="{BB962C8B-B14F-4D97-AF65-F5344CB8AC3E}">
        <p14:creationId xmlns:p14="http://schemas.microsoft.com/office/powerpoint/2010/main" val="141578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M&amp;V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Operating and reporting periods	</a:t>
            </a:r>
          </a:p>
          <a:p>
            <a:pPr marL="0" indent="0">
              <a:buNone/>
            </a:pPr>
            <a:r>
              <a:rPr lang="en-US" dirty="0" smtClean="0"/>
              <a:t>Now the project has been implemented, it’s time to take more measurements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Projects using </a:t>
            </a:r>
            <a:r>
              <a:rPr lang="en-US" b="1" dirty="0" smtClean="0"/>
              <a:t>forward creation </a:t>
            </a:r>
            <a:r>
              <a:rPr lang="en-US" dirty="0" smtClean="0"/>
              <a:t>of certificates need to create an </a:t>
            </a:r>
            <a:r>
              <a:rPr lang="en-US" b="1" dirty="0" smtClean="0"/>
              <a:t>operating energy model</a:t>
            </a:r>
          </a:p>
          <a:p>
            <a:pPr lvl="1"/>
            <a:r>
              <a:rPr lang="en-US" dirty="0" smtClean="0"/>
              <a:t>The operating energy model is used to predict how much energy will be used over the lifetime of the upgrade</a:t>
            </a:r>
          </a:p>
          <a:p>
            <a:endParaRPr lang="en-US" dirty="0"/>
          </a:p>
          <a:p>
            <a:r>
              <a:rPr lang="en-US" dirty="0" smtClean="0"/>
              <a:t>Project using </a:t>
            </a:r>
            <a:r>
              <a:rPr lang="en-US" b="1" dirty="0" smtClean="0"/>
              <a:t>annual creation </a:t>
            </a:r>
            <a:r>
              <a:rPr lang="en-US" dirty="0" smtClean="0"/>
              <a:t>of certificates only need to measure the energy consumption for each annual </a:t>
            </a:r>
            <a:r>
              <a:rPr lang="en-US" b="1" dirty="0" smtClean="0"/>
              <a:t>reporting period</a:t>
            </a:r>
          </a:p>
        </p:txBody>
      </p:sp>
    </p:spTree>
    <p:extLst>
      <p:ext uri="{BB962C8B-B14F-4D97-AF65-F5344CB8AC3E}">
        <p14:creationId xmlns:p14="http://schemas.microsoft.com/office/powerpoint/2010/main" val="35327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M&amp;V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Calculating savings – forward creation 	</a:t>
            </a:r>
          </a:p>
          <a:p>
            <a:pPr marL="0" indent="0">
              <a:buNone/>
            </a:pPr>
            <a:endParaRPr lang="en-US" b="1" dirty="0" smtClean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0B50A2"/>
              </a:solidFill>
            </a:endParaRPr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smtClean="0"/>
              <a:t>operating energy model calculates energy use in a </a:t>
            </a:r>
            <a:r>
              <a:rPr lang="en-US" b="1" dirty="0" smtClean="0"/>
              <a:t>normal year</a:t>
            </a:r>
            <a:r>
              <a:rPr lang="en-US" dirty="0" smtClean="0"/>
              <a:t>:</a:t>
            </a:r>
          </a:p>
          <a:p>
            <a:r>
              <a:rPr lang="en-US" dirty="0" smtClean="0"/>
              <a:t>E.g. a typical year of weather, or an average year of production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savings are adjusted for:</a:t>
            </a:r>
          </a:p>
          <a:p>
            <a:r>
              <a:rPr lang="en-US" b="1" dirty="0" smtClean="0"/>
              <a:t>Accuracy factor </a:t>
            </a:r>
            <a:r>
              <a:rPr lang="en-US" dirty="0" smtClean="0"/>
              <a:t>– more accurate models give more savings</a:t>
            </a:r>
          </a:p>
          <a:p>
            <a:r>
              <a:rPr lang="en-US" b="1" dirty="0" smtClean="0"/>
              <a:t>Decay factor </a:t>
            </a:r>
            <a:r>
              <a:rPr lang="en-US" dirty="0" smtClean="0"/>
              <a:t>– estimate of how well the project performs over time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400742"/>
              </p:ext>
            </p:extLst>
          </p:nvPr>
        </p:nvGraphicFramePr>
        <p:xfrm>
          <a:off x="628650" y="1817007"/>
          <a:ext cx="78867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764"/>
                <a:gridCol w="669472"/>
                <a:gridCol w="2645228"/>
                <a:gridCol w="479463"/>
                <a:gridCol w="271277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Savings</a:t>
                      </a:r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en-A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 consumption in a normal year</a:t>
                      </a:r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783" rtl="0" eaLnBrk="1" latinLnBrk="0" hangingPunct="1"/>
                      <a:r>
                        <a:rPr lang="en-A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en-AU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</a:t>
                      </a:r>
                      <a:r>
                        <a:rPr lang="en-A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consumption in a normal year</a:t>
                      </a:r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7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M&amp;V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Calculating savings – annual creation 	</a:t>
            </a:r>
          </a:p>
          <a:p>
            <a:pPr marL="0" indent="0">
              <a:buNone/>
            </a:pPr>
            <a:endParaRPr lang="en-US" b="1" dirty="0" smtClean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0B50A2"/>
              </a:solidFill>
            </a:endParaRPr>
          </a:p>
          <a:p>
            <a:pPr marL="0" indent="0">
              <a:buNone/>
            </a:pPr>
            <a:r>
              <a:rPr lang="en-US" dirty="0" smtClean="0"/>
              <a:t>Annual creation requires measurement of the energy consumption and the independent variables for a whole year</a:t>
            </a:r>
          </a:p>
          <a:p>
            <a:r>
              <a:rPr lang="en-US" dirty="0" smtClean="0"/>
              <a:t>Compare the energy consumption with the baseline case</a:t>
            </a:r>
          </a:p>
          <a:p>
            <a:r>
              <a:rPr lang="en-US" dirty="0" smtClean="0"/>
              <a:t>Adjust with the </a:t>
            </a:r>
            <a:r>
              <a:rPr lang="en-US" b="1" dirty="0" smtClean="0"/>
              <a:t>accuracy factor </a:t>
            </a:r>
            <a:r>
              <a:rPr lang="en-US" dirty="0" smtClean="0"/>
              <a:t>for the baseline model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708844"/>
              </p:ext>
            </p:extLst>
          </p:nvPr>
        </p:nvGraphicFramePr>
        <p:xfrm>
          <a:off x="628650" y="1817007"/>
          <a:ext cx="78867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764"/>
                <a:gridCol w="669472"/>
                <a:gridCol w="2645228"/>
                <a:gridCol w="479463"/>
                <a:gridCol w="271277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Savings</a:t>
                      </a:r>
                      <a:endParaRPr lang="en-A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en-A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 consumption in year </a:t>
                      </a:r>
                      <a:r>
                        <a:rPr lang="en-AU" sz="1800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AU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783" rtl="0" eaLnBrk="1" latinLnBrk="0" hangingPunct="1"/>
                      <a:r>
                        <a:rPr lang="en-AU" sz="1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en-AU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Measured consumption in year </a:t>
                      </a:r>
                      <a:r>
                        <a:rPr lang="en-AU" sz="1800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AU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582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M&amp;V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Calculating savings – interactive energy savings	</a:t>
            </a:r>
          </a:p>
          <a:p>
            <a:pPr marL="0" indent="0">
              <a:buNone/>
            </a:pPr>
            <a:r>
              <a:rPr lang="en-US" dirty="0" smtClean="0"/>
              <a:t>What if there are other energy savings that haven’t been accounted for?</a:t>
            </a:r>
          </a:p>
          <a:p>
            <a:r>
              <a:rPr lang="en-US" dirty="0" smtClean="0"/>
              <a:t>E.g. lower air conditioning load due to lighting upgrade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Use engineering calculations to estimate the interactive energy savings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Can be up to 10% of the savings calculated in the previous slides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3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M&amp;V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Accounting for all savings	</a:t>
            </a:r>
          </a:p>
          <a:p>
            <a:pPr marL="0" indent="0">
              <a:buNone/>
            </a:pPr>
            <a:r>
              <a:rPr lang="en-US" dirty="0" smtClean="0"/>
              <a:t>You can:</a:t>
            </a:r>
          </a:p>
          <a:p>
            <a:r>
              <a:rPr lang="en-US" dirty="0" smtClean="0"/>
              <a:t>Subtract certificates from other VEET activities, if they overlap</a:t>
            </a:r>
          </a:p>
          <a:p>
            <a:r>
              <a:rPr lang="en-US" dirty="0" smtClean="0"/>
              <a:t>Forward create certificates more than once</a:t>
            </a:r>
          </a:p>
          <a:p>
            <a:r>
              <a:rPr lang="en-US" dirty="0" smtClean="0"/>
              <a:t>Combine forward creation and annual creation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72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M&amp;V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Alignment with the NSW method	</a:t>
            </a:r>
          </a:p>
          <a:p>
            <a:pPr marL="0" indent="0">
              <a:buNone/>
            </a:pPr>
            <a:r>
              <a:rPr lang="en-US" dirty="0" smtClean="0"/>
              <a:t>What are the differences?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Baseline after implementation allowed in some cases</a:t>
            </a:r>
          </a:p>
          <a:p>
            <a:r>
              <a:rPr lang="en-US" dirty="0" smtClean="0"/>
              <a:t>Any ‘behind the meter’ savings, including generation</a:t>
            </a:r>
          </a:p>
          <a:p>
            <a:r>
              <a:rPr lang="en-US" dirty="0" smtClean="0"/>
              <a:t>Multi-site sampling and simulated baselines to be considered for later inclusion</a:t>
            </a:r>
          </a:p>
          <a:p>
            <a:r>
              <a:rPr lang="en-US" dirty="0" smtClean="0"/>
              <a:t>Interactive energy savings limited to 10%</a:t>
            </a:r>
          </a:p>
          <a:p>
            <a:r>
              <a:rPr lang="en-US" dirty="0" smtClean="0"/>
              <a:t>Must report negative savings in order to continue annual creation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7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b="1" cap="all" dirty="0" smtClean="0"/>
              <a:t>Next Steps</a:t>
            </a:r>
            <a:endParaRPr lang="en-AU" sz="2400" b="1" cap="all" dirty="0"/>
          </a:p>
        </p:txBody>
      </p:sp>
    </p:spTree>
    <p:extLst>
      <p:ext uri="{BB962C8B-B14F-4D97-AF65-F5344CB8AC3E}">
        <p14:creationId xmlns:p14="http://schemas.microsoft.com/office/powerpoint/2010/main" val="205643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900852907"/>
              </p:ext>
            </p:extLst>
          </p:nvPr>
        </p:nvGraphicFramePr>
        <p:xfrm>
          <a:off x="533648" y="1573774"/>
          <a:ext cx="7886700" cy="2880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5194"/>
                <a:gridCol w="5071506"/>
              </a:tblGrid>
              <a:tr h="48006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June</a:t>
                      </a:r>
                      <a:r>
                        <a:rPr lang="en-A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2016</a:t>
                      </a:r>
                      <a:endParaRPr lang="en-A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Consultation starts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9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75438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July 2016</a:t>
                      </a:r>
                      <a:endParaRPr lang="en-A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Consultation</a:t>
                      </a:r>
                      <a:r>
                        <a:rPr lang="en-A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closes, last date for submissions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75438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October 2016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Proposed start date for Measurement</a:t>
                      </a:r>
                      <a:r>
                        <a:rPr lang="en-A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Verification </a:t>
                      </a: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89154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TBC</a:t>
                      </a:r>
                      <a:endParaRPr lang="en-A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 publishes guidelines and explanatory notes for method and begins</a:t>
                      </a:r>
                      <a:r>
                        <a:rPr lang="en-A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accepting certificate creations</a:t>
                      </a:r>
                      <a:endParaRPr lang="en-A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Regulation amendment timeline</a:t>
            </a:r>
          </a:p>
        </p:txBody>
      </p:sp>
    </p:spTree>
    <p:extLst>
      <p:ext uri="{BB962C8B-B14F-4D97-AF65-F5344CB8AC3E}">
        <p14:creationId xmlns:p14="http://schemas.microsoft.com/office/powerpoint/2010/main" val="410738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WEATHER SEALING</a:t>
            </a:r>
            <a:br>
              <a:rPr lang="en-US" dirty="0" smtClean="0"/>
            </a:br>
            <a:r>
              <a:rPr lang="en-US" dirty="0" smtClean="0"/>
              <a:t>Schedule 15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637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Download the consultation </a:t>
            </a:r>
            <a:r>
              <a:rPr lang="en-US" dirty="0" smtClean="0"/>
              <a:t>document: </a:t>
            </a:r>
            <a:r>
              <a:rPr lang="en-US" dirty="0" smtClean="0">
                <a:hlinkClick r:id="rId3"/>
              </a:rPr>
              <a:t>www.energyandresources.vic.gov.au/esi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Submissions may be emailed to </a:t>
            </a:r>
            <a:r>
              <a:rPr lang="en-US" dirty="0" smtClean="0">
                <a:hlinkClick r:id="rId4"/>
              </a:rPr>
              <a:t>energysaver.incentive@ecodev.vic.gov.au</a:t>
            </a:r>
            <a:r>
              <a:rPr lang="en-US" dirty="0" smtClean="0"/>
              <a:t> or </a:t>
            </a:r>
            <a:r>
              <a:rPr lang="en-US" dirty="0"/>
              <a:t>provided in writing</a:t>
            </a:r>
          </a:p>
          <a:p>
            <a:endParaRPr lang="en-US" dirty="0"/>
          </a:p>
          <a:p>
            <a:r>
              <a:rPr lang="en-US" dirty="0"/>
              <a:t>Submissions for regulation amendments close on </a:t>
            </a:r>
            <a:r>
              <a:rPr lang="en-US" b="1" dirty="0" smtClean="0"/>
              <a:t>13 July 2016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AU" dirty="0"/>
              <a:t>Please use the subject: </a:t>
            </a:r>
            <a:r>
              <a:rPr lang="en-AU" i="1" dirty="0"/>
              <a:t>VEET: </a:t>
            </a:r>
            <a:r>
              <a:rPr lang="en-AU" i="1" dirty="0" smtClean="0"/>
              <a:t>Measurement and Verification </a:t>
            </a:r>
            <a:endParaRPr lang="en-AU" dirty="0"/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Making a Submission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365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Project Based Activity Method:</a:t>
            </a:r>
            <a:br>
              <a:rPr lang="en-US" dirty="0" smtClean="0"/>
            </a:br>
            <a:r>
              <a:rPr lang="en-US" dirty="0" smtClean="0"/>
              <a:t>Benchmark Rating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Emma Jacobs</a:t>
            </a:r>
          </a:p>
          <a:p>
            <a:r>
              <a:rPr lang="en-US" dirty="0" smtClean="0"/>
              <a:t>Senior Policy Officer</a:t>
            </a:r>
          </a:p>
          <a:p>
            <a:r>
              <a:rPr lang="en-US" dirty="0" smtClean="0"/>
              <a:t>Energy Policy and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3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539552" y="1389122"/>
            <a:ext cx="8064896" cy="351039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AU" dirty="0" smtClean="0">
                <a:effectLst/>
              </a:rPr>
              <a:t>Uses NABERS ratings to calculate energy savings for buildings</a:t>
            </a:r>
          </a:p>
          <a:p>
            <a:pPr lvl="0"/>
            <a:endParaRPr lang="en-AU" dirty="0">
              <a:effectLst/>
            </a:endParaRPr>
          </a:p>
          <a:p>
            <a:pPr lvl="0"/>
            <a:r>
              <a:rPr lang="en-AU" dirty="0" smtClean="0"/>
              <a:t>Benchmark rating means a comparison of a buildings energy performance with other buildings of the same type</a:t>
            </a:r>
          </a:p>
          <a:p>
            <a:pPr lvl="0"/>
            <a:endParaRPr lang="en-AU" dirty="0" smtClean="0">
              <a:effectLst/>
            </a:endParaRPr>
          </a:p>
          <a:p>
            <a:pPr lvl="0"/>
            <a:r>
              <a:rPr lang="en-AU" dirty="0" smtClean="0"/>
              <a:t>Energy savings are calculated by comparing a baseline rating taken from before energy efficiency works to an annual rating each year after works are completed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552" y="409809"/>
            <a:ext cx="7543800" cy="685800"/>
          </a:xfrm>
        </p:spPr>
        <p:txBody>
          <a:bodyPr>
            <a:normAutofit/>
          </a:bodyPr>
          <a:lstStyle/>
          <a:p>
            <a:r>
              <a:rPr lang="en-AU" dirty="0" smtClean="0"/>
              <a:t>The </a:t>
            </a:r>
            <a:r>
              <a:rPr lang="en-AU" dirty="0"/>
              <a:t>b</a:t>
            </a:r>
            <a:r>
              <a:rPr lang="en-AU" dirty="0" smtClean="0"/>
              <a:t>enchmark rating method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912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/>
          <p:cNvSpPr txBox="1">
            <a:spLocks/>
          </p:cNvSpPr>
          <p:nvPr/>
        </p:nvSpPr>
        <p:spPr>
          <a:xfrm>
            <a:off x="539552" y="2031690"/>
            <a:ext cx="8064896" cy="259228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None/>
            </a:pPr>
            <a:endParaRPr lang="en-AU" sz="2400" dirty="0" smtClean="0">
              <a:effectLst/>
            </a:endParaRPr>
          </a:p>
          <a:p>
            <a:endParaRPr lang="en-AU" sz="2400" dirty="0" smtClean="0">
              <a:effectLst/>
            </a:endParaRPr>
          </a:p>
          <a:p>
            <a:pPr marL="18288" indent="0">
              <a:buFont typeface="Wingdings" pitchFamily="2" charset="2"/>
              <a:buNone/>
            </a:pPr>
            <a:endParaRPr lang="en-AU" sz="2400" dirty="0" smtClean="0">
              <a:effectLst/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71553" y="2621280"/>
            <a:ext cx="8064896" cy="189468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Reporting Energy 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taken from the </a:t>
            </a:r>
            <a:r>
              <a:rPr lang="en-US" sz="1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rating report for 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year energy savings are being calculated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Baseline Energy 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the calculation of what the energy consumption would have been at the building without the project.</a:t>
            </a:r>
          </a:p>
          <a:p>
            <a:pPr marL="18288" indent="0">
              <a:buFont typeface="Wingdings" pitchFamily="2" charset="2"/>
              <a:buNone/>
            </a:pPr>
            <a:endParaRPr lang="en-AU" sz="1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benchmark rating method</a:t>
            </a:r>
            <a:endParaRPr lang="en-AU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384920"/>
              </p:ext>
            </p:extLst>
          </p:nvPr>
        </p:nvGraphicFramePr>
        <p:xfrm>
          <a:off x="628650" y="1584960"/>
          <a:ext cx="7886700" cy="602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764"/>
                <a:gridCol w="669472"/>
                <a:gridCol w="2645228"/>
                <a:gridCol w="479463"/>
                <a:gridCol w="2712773"/>
              </a:tblGrid>
              <a:tr h="60288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Savings</a:t>
                      </a:r>
                      <a:endParaRPr lang="en-A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en-A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 energy</a:t>
                      </a:r>
                      <a:endParaRPr lang="en-AU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783" rtl="0" eaLnBrk="1" latinLnBrk="0" hangingPunct="1"/>
                      <a:r>
                        <a:rPr lang="en-AU" sz="1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en-AU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Reporting energy</a:t>
                      </a:r>
                      <a:endParaRPr lang="en-AU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457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benchmark rating method	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AU" dirty="0" smtClean="0"/>
              <a:t>Based on the NSW Energy Saving Scheme NABERS method</a:t>
            </a:r>
          </a:p>
          <a:p>
            <a:pPr lvl="0"/>
            <a:endParaRPr lang="en-AU" dirty="0" smtClean="0"/>
          </a:p>
          <a:p>
            <a:pPr lvl="0"/>
            <a:r>
              <a:rPr lang="en-AU" dirty="0" smtClean="0"/>
              <a:t>Similar to the Commonwealth Emissions Reduction Fund Commercial Buildings method</a:t>
            </a:r>
          </a:p>
          <a:p>
            <a:pPr lvl="0"/>
            <a:endParaRPr lang="en-AU" dirty="0"/>
          </a:p>
          <a:p>
            <a:pPr lvl="0"/>
            <a:r>
              <a:rPr lang="en-AU" dirty="0" smtClean="0"/>
              <a:t>Method </a:t>
            </a:r>
            <a:r>
              <a:rPr lang="en-AU" dirty="0"/>
              <a:t>only covers existing buildings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360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The </a:t>
            </a:r>
            <a:r>
              <a:rPr lang="en-AU" dirty="0"/>
              <a:t>b</a:t>
            </a:r>
            <a:r>
              <a:rPr lang="en-AU" dirty="0" smtClean="0"/>
              <a:t>enchmark rating method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AU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AU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NABERS is not referred to directly in the method for legal drafting reasons</a:t>
            </a:r>
          </a:p>
          <a:p>
            <a:pPr lvl="0"/>
            <a:endParaRPr lang="en-AU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AU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draft amendment to the VEET Regulations refers to ‘benchmark rating schemes’ approved by the ESC</a:t>
            </a:r>
          </a:p>
        </p:txBody>
      </p:sp>
    </p:spTree>
    <p:extLst>
      <p:ext uri="{BB962C8B-B14F-4D97-AF65-F5344CB8AC3E}">
        <p14:creationId xmlns:p14="http://schemas.microsoft.com/office/powerpoint/2010/main" val="370764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The ESC can approve benchmark rating schemes that meet certain requirements, including:</a:t>
            </a:r>
          </a:p>
          <a:p>
            <a:pPr marL="0" indent="0">
              <a:buNone/>
            </a:pPr>
            <a:endParaRPr lang="en-AU" dirty="0" smtClean="0"/>
          </a:p>
          <a:p>
            <a:pPr lvl="1">
              <a:spcAft>
                <a:spcPts val="1200"/>
              </a:spcAft>
            </a:pPr>
            <a:r>
              <a:rPr lang="en-AU" sz="1800" dirty="0" smtClean="0"/>
              <a:t>The rating is based on measured energy usage (not simulations)</a:t>
            </a:r>
          </a:p>
          <a:p>
            <a:pPr lvl="1">
              <a:spcAft>
                <a:spcPts val="1200"/>
              </a:spcAft>
            </a:pPr>
            <a:r>
              <a:rPr lang="en-AU" sz="1800" dirty="0" smtClean="0"/>
              <a:t>The scheme has a published methodology for all inputs</a:t>
            </a:r>
          </a:p>
          <a:p>
            <a:pPr lvl="1">
              <a:spcAft>
                <a:spcPts val="1200"/>
              </a:spcAft>
            </a:pPr>
            <a:r>
              <a:rPr lang="en-AU" sz="1800" dirty="0" smtClean="0"/>
              <a:t>The scheme has a reverse calculator</a:t>
            </a:r>
          </a:p>
          <a:p>
            <a:pPr lvl="1">
              <a:spcAft>
                <a:spcPts val="1200"/>
              </a:spcAft>
            </a:pPr>
            <a:r>
              <a:rPr lang="en-AU" sz="1800" dirty="0" smtClean="0"/>
              <a:t>Ratings are subject to independent audit</a:t>
            </a:r>
          </a:p>
          <a:p>
            <a:pPr marL="0" indent="0">
              <a:spcAft>
                <a:spcPts val="1200"/>
              </a:spcAft>
              <a:buNone/>
            </a:pPr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Approved Benchmark rating  schemes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553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463936" y="1403040"/>
            <a:ext cx="8064896" cy="248427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AU" dirty="0" smtClean="0">
                <a:effectLst/>
              </a:rPr>
              <a:t>National Australian Built Environment Rating Scheme (NABERS) Energy</a:t>
            </a:r>
          </a:p>
          <a:p>
            <a:pPr lvl="0"/>
            <a:endParaRPr lang="en-AU" dirty="0" smtClean="0">
              <a:effectLst/>
            </a:endParaRPr>
          </a:p>
          <a:p>
            <a:pPr lvl="0"/>
            <a:r>
              <a:rPr lang="en-AU" dirty="0" smtClean="0">
                <a:effectLst/>
              </a:rPr>
              <a:t>NABERS has ratings for multiple building types</a:t>
            </a:r>
            <a:endParaRPr lang="en-AU" dirty="0">
              <a:effectLst/>
            </a:endParaRPr>
          </a:p>
          <a:p>
            <a:pPr marL="18288" lvl="0" indent="0">
              <a:buNone/>
            </a:pPr>
            <a:endParaRPr lang="en-AU" dirty="0" smtClean="0">
              <a:effectLst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0190" y="418826"/>
            <a:ext cx="7543800" cy="685800"/>
          </a:xfrm>
        </p:spPr>
        <p:txBody>
          <a:bodyPr>
            <a:normAutofit/>
          </a:bodyPr>
          <a:lstStyle/>
          <a:p>
            <a:r>
              <a:rPr lang="en-AU" dirty="0" smtClean="0"/>
              <a:t>About NABERS</a:t>
            </a:r>
            <a:endParaRPr lang="en-A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93018"/>
            <a:ext cx="6761536" cy="250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467544" y="1398320"/>
            <a:ext cx="8064896" cy="204849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AU" dirty="0" smtClean="0">
                <a:effectLst/>
              </a:rPr>
              <a:t>NABERS has ratings for office buildings, shopping centres, hotels and data centres</a:t>
            </a:r>
          </a:p>
          <a:p>
            <a:pPr lvl="0"/>
            <a:endParaRPr lang="en-AU" dirty="0" smtClean="0">
              <a:effectLst/>
            </a:endParaRPr>
          </a:p>
          <a:p>
            <a:pPr lvl="0"/>
            <a:r>
              <a:rPr lang="en-AU" dirty="0" smtClean="0">
                <a:effectLst/>
              </a:rPr>
              <a:t>Some building types are divided into three ratings to allow separate ratings for: </a:t>
            </a:r>
          </a:p>
          <a:p>
            <a:pPr lvl="1"/>
            <a:r>
              <a:rPr lang="en-AU" dirty="0" smtClean="0">
                <a:effectLst/>
              </a:rPr>
              <a:t>building services controlled by tenants (for example computers)</a:t>
            </a:r>
          </a:p>
          <a:p>
            <a:pPr lvl="1"/>
            <a:r>
              <a:rPr lang="en-AU" dirty="0" smtClean="0"/>
              <a:t>building </a:t>
            </a:r>
            <a:r>
              <a:rPr lang="en-AU" dirty="0" smtClean="0">
                <a:effectLst/>
              </a:rPr>
              <a:t>services controlled by building operators (for example HVAC systems</a:t>
            </a:r>
            <a:r>
              <a:rPr lang="en-AU" dirty="0"/>
              <a:t>)</a:t>
            </a:r>
            <a:endParaRPr lang="en-AU" dirty="0" smtClean="0">
              <a:effectLst/>
            </a:endParaRPr>
          </a:p>
          <a:p>
            <a:pPr marL="18288" lvl="0" indent="0">
              <a:buNone/>
            </a:pPr>
            <a:endParaRPr lang="en-AU" dirty="0" smtClean="0">
              <a:effectLst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3568" y="249492"/>
            <a:ext cx="7543800" cy="685800"/>
          </a:xfrm>
        </p:spPr>
        <p:txBody>
          <a:bodyPr>
            <a:normAutofit/>
          </a:bodyPr>
          <a:lstStyle/>
          <a:p>
            <a:r>
              <a:rPr lang="en-AU" dirty="0" smtClean="0"/>
              <a:t>NABERS rating types</a:t>
            </a:r>
            <a:endParaRPr lang="en-AU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693579"/>
              </p:ext>
            </p:extLst>
          </p:nvPr>
        </p:nvGraphicFramePr>
        <p:xfrm>
          <a:off x="1554480" y="3526971"/>
          <a:ext cx="5745480" cy="12420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72740"/>
                <a:gridCol w="287274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 Buildings</a:t>
                      </a:r>
                      <a:endParaRPr lang="en-A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centres</a:t>
                      </a:r>
                      <a:endParaRPr lang="en-A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Tenancy rating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 Equipment rating</a:t>
                      </a:r>
                    </a:p>
                  </a:txBody>
                  <a:tcPr marT="34290" marB="3429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 building rating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Infrastructure rating</a:t>
                      </a:r>
                    </a:p>
                  </a:txBody>
                  <a:tcPr marT="34290" marB="3429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Whole building rating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Whole facility rating</a:t>
                      </a:r>
                    </a:p>
                  </a:txBody>
                  <a:tcPr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89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Benchmark rating </a:t>
            </a:r>
            <a:br>
              <a:rPr lang="en-AU" dirty="0" smtClean="0"/>
            </a:br>
            <a:r>
              <a:rPr lang="en-AU" dirty="0" smtClean="0"/>
              <a:t>method</a:t>
            </a:r>
            <a:br>
              <a:rPr lang="en-AU" dirty="0" smtClean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0827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Weather Sealing – External Doors</a:t>
            </a:r>
            <a:br>
              <a:rPr lang="en-AU" dirty="0" smtClean="0"/>
            </a:br>
            <a:r>
              <a:rPr lang="en-AU" dirty="0" smtClean="0"/>
              <a:t>Schedule 15A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Main changes</a:t>
            </a:r>
            <a:endParaRPr lang="en-US" b="1" dirty="0">
              <a:solidFill>
                <a:srgbClr val="0B50A2"/>
              </a:solidFill>
            </a:endParaRPr>
          </a:p>
          <a:p>
            <a:pPr lvl="0"/>
            <a:r>
              <a:rPr lang="en-AU" sz="1800" dirty="0" smtClean="0"/>
              <a:t>Complete </a:t>
            </a:r>
            <a:r>
              <a:rPr lang="en-AU" sz="1800" dirty="0"/>
              <a:t>draught sealing of an external </a:t>
            </a:r>
            <a:r>
              <a:rPr lang="en-AU" sz="1800" dirty="0" smtClean="0"/>
              <a:t>door</a:t>
            </a:r>
          </a:p>
          <a:p>
            <a:pPr lvl="0"/>
            <a:r>
              <a:rPr lang="en-AU" sz="1800" dirty="0" smtClean="0"/>
              <a:t>Products </a:t>
            </a:r>
            <a:r>
              <a:rPr lang="en-AU" sz="1800" dirty="0"/>
              <a:t>must be capable of lasting for at least ten years of normal </a:t>
            </a:r>
            <a:r>
              <a:rPr lang="en-AU" sz="1800" dirty="0" smtClean="0"/>
              <a:t>use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0B50A2"/>
                </a:solidFill>
              </a:rPr>
              <a:t>How would the number of certificates for this activity be affected?</a:t>
            </a:r>
          </a:p>
          <a:p>
            <a:pPr lvl="0"/>
            <a:r>
              <a:rPr lang="en-AU" sz="1800" dirty="0"/>
              <a:t>The proposed changes would create more certificates per </a:t>
            </a:r>
            <a:r>
              <a:rPr lang="en-AU" sz="1800" dirty="0" smtClean="0"/>
              <a:t>installation</a:t>
            </a:r>
            <a:endParaRPr lang="en-US" b="1" dirty="0">
              <a:solidFill>
                <a:srgbClr val="0B50A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70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92" y="787483"/>
            <a:ext cx="6876207" cy="435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303498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cap="all" dirty="0" smtClean="0">
                <a:solidFill>
                  <a:schemeClr val="bg1"/>
                </a:solidFill>
              </a:rPr>
              <a:t>NABERS rating Report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95092" y="2255483"/>
            <a:ext cx="4162707" cy="729081"/>
            <a:chOff x="251520" y="3007311"/>
            <a:chExt cx="5263892" cy="972108"/>
          </a:xfrm>
        </p:grpSpPr>
        <p:sp>
          <p:nvSpPr>
            <p:cNvPr id="7" name="Oval 6"/>
            <p:cNvSpPr/>
            <p:nvPr/>
          </p:nvSpPr>
          <p:spPr>
            <a:xfrm>
              <a:off x="251520" y="3007311"/>
              <a:ext cx="3672408" cy="972108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25309" y="3079814"/>
              <a:ext cx="2090103" cy="410369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bg1"/>
                  </a:solidFill>
                  <a:latin typeface="Berlin Sans FB" panose="020E0602020502020306" pitchFamily="34" charset="0"/>
                </a:rPr>
                <a:t>Building location</a:t>
              </a:r>
              <a:endParaRPr lang="en-AU" dirty="0"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95092" y="4223419"/>
            <a:ext cx="4346095" cy="398709"/>
            <a:chOff x="433507" y="5428027"/>
            <a:chExt cx="5117175" cy="531612"/>
          </a:xfrm>
        </p:grpSpPr>
        <p:sp>
          <p:nvSpPr>
            <p:cNvPr id="10" name="Oval 9"/>
            <p:cNvSpPr/>
            <p:nvPr/>
          </p:nvSpPr>
          <p:spPr>
            <a:xfrm>
              <a:off x="433507" y="5527591"/>
              <a:ext cx="3672408" cy="432048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30502" y="5428027"/>
              <a:ext cx="1620180" cy="410369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r>
                <a:rPr lang="en-AU" dirty="0" smtClean="0">
                  <a:solidFill>
                    <a:schemeClr val="bg1"/>
                  </a:solidFill>
                  <a:latin typeface="Berlin Sans FB" panose="020E0602020502020306" pitchFamily="34" charset="0"/>
                </a:rPr>
                <a:t>Rating period</a:t>
              </a:r>
              <a:endParaRPr lang="en-AU" dirty="0"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95092" y="3309557"/>
            <a:ext cx="3438104" cy="945105"/>
            <a:chOff x="323528" y="4077072"/>
            <a:chExt cx="4233418" cy="1260140"/>
          </a:xfrm>
        </p:grpSpPr>
        <p:sp>
          <p:nvSpPr>
            <p:cNvPr id="13" name="Oval 12"/>
            <p:cNvSpPr/>
            <p:nvPr/>
          </p:nvSpPr>
          <p:spPr>
            <a:xfrm>
              <a:off x="323528" y="4077072"/>
              <a:ext cx="3672408" cy="1260140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04818" y="4437112"/>
              <a:ext cx="1152128" cy="410369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r>
                <a:rPr lang="en-AU" dirty="0" smtClean="0">
                  <a:solidFill>
                    <a:schemeClr val="bg1"/>
                  </a:solidFill>
                  <a:latin typeface="Berlin Sans FB" panose="020E0602020502020306" pitchFamily="34" charset="0"/>
                </a:rPr>
                <a:t>Variables</a:t>
              </a:r>
              <a:endParaRPr lang="en-AU" dirty="0"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61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575556" y="1443987"/>
            <a:ext cx="8064896" cy="196720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AU" dirty="0" smtClean="0">
                <a:effectLst/>
              </a:rPr>
              <a:t>Each rating uses variables to normalise energy consumption for that building type </a:t>
            </a:r>
          </a:p>
          <a:p>
            <a:pPr lvl="0"/>
            <a:endParaRPr lang="en-AU" dirty="0">
              <a:effectLst/>
            </a:endParaRPr>
          </a:p>
          <a:p>
            <a:r>
              <a:rPr lang="en-AU" dirty="0" smtClean="0">
                <a:effectLst/>
              </a:rPr>
              <a:t>A five star building with 600 computers uses more energy than a five star building with only 400 computers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3568" y="195486"/>
            <a:ext cx="7543800" cy="685800"/>
          </a:xfrm>
        </p:spPr>
        <p:txBody>
          <a:bodyPr/>
          <a:lstStyle/>
          <a:p>
            <a:r>
              <a:rPr lang="en-AU" dirty="0" smtClean="0"/>
              <a:t>Variables</a:t>
            </a:r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557850" y="3107018"/>
            <a:ext cx="8280920" cy="158812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1188" indent="-342900">
              <a:spcBef>
                <a:spcPct val="20000"/>
              </a:spcBef>
              <a:buSzPct val="60000"/>
              <a:buFont typeface="Arial" panose="020B0604020202020204" pitchFamily="34" charset="0"/>
              <a:buChar char="•"/>
            </a:pPr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These variables may change over time</a:t>
            </a:r>
          </a:p>
          <a:p>
            <a:pPr marL="361188" indent="-342900">
              <a:spcBef>
                <a:spcPct val="20000"/>
              </a:spcBef>
              <a:buSzPct val="60000"/>
              <a:buFont typeface="Arial" panose="020B0604020202020204" pitchFamily="34" charset="0"/>
              <a:buChar char="•"/>
            </a:pPr>
            <a:endParaRPr lang="en-A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188" indent="-342900">
              <a:spcBef>
                <a:spcPct val="20000"/>
              </a:spcBef>
              <a:buSzPct val="60000"/>
              <a:buFont typeface="Arial" panose="020B0604020202020204" pitchFamily="34" charset="0"/>
              <a:buChar char="•"/>
            </a:pPr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accounted for in the VEET Regulations using 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the reverse calculator to determine what the energy consumption for the </a:t>
            </a:r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building 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would be with the current variables</a:t>
            </a:r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62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1" y="765163"/>
            <a:ext cx="6669577" cy="42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303498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cap="all" dirty="0">
                <a:solidFill>
                  <a:schemeClr val="bg1"/>
                </a:solidFill>
              </a:rPr>
              <a:t>NABERS rating </a:t>
            </a:r>
            <a:r>
              <a:rPr lang="en-AU" sz="2400" b="1" cap="all" dirty="0" smtClean="0">
                <a:solidFill>
                  <a:schemeClr val="bg1"/>
                </a:solidFill>
              </a:rPr>
              <a:t>Report</a:t>
            </a:r>
            <a:endParaRPr lang="en-AU" sz="2400" b="1" cap="all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360039" y="2641160"/>
            <a:ext cx="2467481" cy="221747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5999584" y="2609192"/>
            <a:ext cx="1812776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Energy consumption</a:t>
            </a:r>
            <a:endParaRPr lang="en-AU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3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1" y="929550"/>
            <a:ext cx="7646109" cy="417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504703" y="3015760"/>
            <a:ext cx="5438898" cy="5504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88156"/>
          </a:xfrm>
        </p:spPr>
        <p:txBody>
          <a:bodyPr/>
          <a:lstStyle/>
          <a:p>
            <a:r>
              <a:rPr lang="en-AU" dirty="0" err="1" smtClean="0"/>
              <a:t>Nabers</a:t>
            </a:r>
            <a:r>
              <a:rPr lang="en-AU" dirty="0" smtClean="0"/>
              <a:t> Rating Report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6099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1"/>
            <a:ext cx="5440680" cy="517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95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006" y="0"/>
            <a:ext cx="541030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109606" y="1005576"/>
            <a:ext cx="2304256" cy="5400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5352971" y="1164110"/>
            <a:ext cx="1656184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Baseline rating</a:t>
            </a:r>
            <a:endParaRPr lang="en-AU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97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041" y="-16194"/>
            <a:ext cx="5427344" cy="515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6187792" y="2085696"/>
            <a:ext cx="1096928" cy="59406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5148064" y="2094291"/>
            <a:ext cx="1152128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Variables</a:t>
            </a:r>
            <a:endParaRPr lang="en-AU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808224"/>
            <a:ext cx="36195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01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49" y="17145"/>
            <a:ext cx="5392275" cy="512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5571728" y="2702287"/>
            <a:ext cx="1638696" cy="92605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4895286" y="2426433"/>
            <a:ext cx="2846634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Percentage </a:t>
            </a:r>
            <a:r>
              <a:rPr lang="en-AU" dirty="0">
                <a:solidFill>
                  <a:schemeClr val="bg1"/>
                </a:solidFill>
                <a:latin typeface="Berlin Sans FB" panose="020E0602020502020306" pitchFamily="34" charset="0"/>
              </a:rPr>
              <a:t>e</a:t>
            </a:r>
            <a:r>
              <a:rPr lang="en-AU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nergy consumption</a:t>
            </a:r>
            <a:endParaRPr lang="en-AU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63" y="283164"/>
            <a:ext cx="37433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7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837" y="0"/>
            <a:ext cx="541031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499992" y="4236720"/>
            <a:ext cx="2830448" cy="9329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3200400" y="4449264"/>
            <a:ext cx="1575834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Baseline energy </a:t>
            </a:r>
            <a:r>
              <a:rPr lang="en-AU" dirty="0">
                <a:solidFill>
                  <a:schemeClr val="bg1"/>
                </a:solidFill>
                <a:latin typeface="Berlin Sans FB" panose="020E0602020502020306" pitchFamily="34" charset="0"/>
              </a:rPr>
              <a:t>c</a:t>
            </a:r>
            <a:r>
              <a:rPr lang="en-AU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onsumption</a:t>
            </a:r>
            <a:endParaRPr lang="en-AU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73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539552" y="1399730"/>
            <a:ext cx="8064896" cy="356439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AU" dirty="0" smtClean="0">
              <a:effectLst/>
            </a:endParaRPr>
          </a:p>
          <a:p>
            <a:pPr lvl="0"/>
            <a:r>
              <a:rPr lang="en-AU" dirty="0" smtClean="0">
                <a:effectLst/>
              </a:rPr>
              <a:t>The method credits all improvements in energy efficiency which occur in the building</a:t>
            </a:r>
          </a:p>
          <a:p>
            <a:pPr lvl="0"/>
            <a:endParaRPr lang="en-AU" dirty="0" smtClean="0">
              <a:effectLst/>
            </a:endParaRPr>
          </a:p>
          <a:p>
            <a:pPr lvl="0"/>
            <a:r>
              <a:rPr lang="en-AU" dirty="0" smtClean="0">
                <a:effectLst/>
              </a:rPr>
              <a:t>This includes activities which are not part of the project</a:t>
            </a:r>
          </a:p>
          <a:p>
            <a:pPr lvl="0"/>
            <a:endParaRPr lang="en-AU" dirty="0">
              <a:effectLst/>
            </a:endParaRPr>
          </a:p>
          <a:p>
            <a:pPr lvl="0"/>
            <a:r>
              <a:rPr lang="en-AU" dirty="0" smtClean="0">
                <a:effectLst/>
              </a:rPr>
              <a:t>A factor is included in the method which assumes all buildings improve in energy efficiency by 3% per year</a:t>
            </a:r>
          </a:p>
          <a:p>
            <a:pPr lvl="0"/>
            <a:endParaRPr lang="en-AU" dirty="0">
              <a:effectLst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3568" y="249492"/>
            <a:ext cx="7543800" cy="685800"/>
          </a:xfrm>
        </p:spPr>
        <p:txBody>
          <a:bodyPr>
            <a:normAutofit/>
          </a:bodyPr>
          <a:lstStyle/>
          <a:p>
            <a:r>
              <a:rPr lang="en-AU" dirty="0" smtClean="0"/>
              <a:t>Business as usual improvement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839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Weather Sealing – External Doors</a:t>
            </a:r>
            <a:br>
              <a:rPr lang="en-AU" dirty="0" smtClean="0"/>
            </a:br>
            <a:r>
              <a:rPr lang="en-AU" dirty="0" smtClean="0"/>
              <a:t>Schedule 15A</a:t>
            </a:r>
            <a:endParaRPr lang="en-AU" dirty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646492" y="1155016"/>
            <a:ext cx="8100680" cy="4200867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AU" dirty="0" smtClean="0"/>
              <a:t>Certificates = Abatement Factor x Regional Factor </a:t>
            </a:r>
          </a:p>
          <a:p>
            <a:pPr marL="0" indent="0">
              <a:buFont typeface="Arial"/>
              <a:buNone/>
            </a:pPr>
            <a:endParaRPr lang="en-AU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903451"/>
              </p:ext>
            </p:extLst>
          </p:nvPr>
        </p:nvGraphicFramePr>
        <p:xfrm>
          <a:off x="752219" y="1523141"/>
          <a:ext cx="7099377" cy="1303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0257"/>
                <a:gridCol w="1644337"/>
                <a:gridCol w="1702791"/>
                <a:gridCol w="1431992"/>
              </a:tblGrid>
              <a:tr h="653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sealing measure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n-AU" sz="1400" b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Abatement </a:t>
                      </a: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Proposed Abatement factor </a:t>
                      </a:r>
                      <a:endParaRPr lang="en-AU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27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Weather sealing </a:t>
                      </a:r>
                      <a:endParaRPr lang="en-AU" sz="1400" b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 </a:t>
                      </a: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door (15A)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door weather sealed</a:t>
                      </a:r>
                      <a:endParaRPr lang="en-AU" sz="1400" b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0.371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0.605</a:t>
                      </a:r>
                      <a:endParaRPr lang="en-AU" sz="14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868920"/>
              </p:ext>
            </p:extLst>
          </p:nvPr>
        </p:nvGraphicFramePr>
        <p:xfrm>
          <a:off x="764472" y="2877276"/>
          <a:ext cx="7087124" cy="2221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4790"/>
                <a:gridCol w="2451167"/>
                <a:gridCol w="2451167"/>
              </a:tblGrid>
              <a:tr h="546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Regional </a:t>
                      </a: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A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actor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Proposed Regional Factor</a:t>
                      </a:r>
                      <a:endParaRPr lang="en-AU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74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Melbourne / Mild</a:t>
                      </a:r>
                      <a:endParaRPr lang="en-AU" sz="1400" b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1.05</a:t>
                      </a:r>
                    </a:p>
                  </a:txBody>
                  <a:tcPr marL="68580" marR="68580" marT="0" marB="0" anchor="ctr"/>
                </a:tc>
              </a:tr>
              <a:tr h="418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Mild</a:t>
                      </a:r>
                      <a:endParaRPr lang="en-AU" sz="1400" b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0.84</a:t>
                      </a:r>
                    </a:p>
                  </a:txBody>
                  <a:tcPr marL="68580" marR="68580" marT="0" marB="0" anchor="ctr"/>
                </a:tc>
              </a:tr>
              <a:tr h="459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Cold</a:t>
                      </a:r>
                      <a:endParaRPr lang="en-AU" sz="1400" b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1.30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1.32</a:t>
                      </a:r>
                    </a:p>
                  </a:txBody>
                  <a:tcPr marL="68580" marR="68580" marT="0" marB="0" anchor="ctr"/>
                </a:tc>
              </a:tr>
              <a:tr h="418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Victoria / Hot</a:t>
                      </a:r>
                      <a:endParaRPr lang="en-AU" sz="1400" b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</a:t>
                      </a:r>
                      <a:endParaRPr lang="en-AU" sz="1400" b="0" dirty="0">
                        <a:solidFill>
                          <a:srgbClr val="53565A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0.69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18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539552" y="1380216"/>
            <a:ext cx="8064896" cy="356439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AU" dirty="0" smtClean="0">
              <a:effectLst/>
            </a:endParaRPr>
          </a:p>
          <a:p>
            <a:pPr lvl="0"/>
            <a:r>
              <a:rPr lang="en-AU" dirty="0" smtClean="0">
                <a:effectLst/>
              </a:rPr>
              <a:t>NABERS ratings only accounts for energy imported into the building</a:t>
            </a:r>
          </a:p>
          <a:p>
            <a:pPr lvl="0"/>
            <a:endParaRPr lang="en-AU" dirty="0">
              <a:effectLst/>
            </a:endParaRPr>
          </a:p>
          <a:p>
            <a:pPr lvl="0"/>
            <a:r>
              <a:rPr lang="en-AU" dirty="0" smtClean="0">
                <a:effectLst/>
              </a:rPr>
              <a:t>On-site renewable energy systems reduce the amount of electricity imported into the building</a:t>
            </a:r>
            <a:endParaRPr lang="en-AU" dirty="0">
              <a:effectLst/>
            </a:endParaRPr>
          </a:p>
          <a:p>
            <a:pPr marL="18288" lvl="0" indent="0">
              <a:buNone/>
            </a:pPr>
            <a:endParaRPr lang="en-AU" dirty="0" smtClean="0">
              <a:effectLst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3568" y="249492"/>
            <a:ext cx="7543800" cy="685800"/>
          </a:xfrm>
        </p:spPr>
        <p:txBody>
          <a:bodyPr>
            <a:normAutofit/>
          </a:bodyPr>
          <a:lstStyle/>
          <a:p>
            <a:r>
              <a:rPr lang="en-AU" dirty="0" smtClean="0"/>
              <a:t>On site electricity generation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46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539552" y="1380216"/>
            <a:ext cx="8064896" cy="3564396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AU" dirty="0" smtClean="0"/>
          </a:p>
          <a:p>
            <a:r>
              <a:rPr lang="en-AU" dirty="0" smtClean="0"/>
              <a:t>Substituting electricity or gas with renewable energy is allowed</a:t>
            </a:r>
          </a:p>
          <a:p>
            <a:endParaRPr lang="en-AU" dirty="0"/>
          </a:p>
          <a:p>
            <a:r>
              <a:rPr lang="en-AU" dirty="0" smtClean="0"/>
              <a:t>The Renewable Energy Target is listed as a prescribed greenhouse gas scheme, with the exception of solar water heaters</a:t>
            </a:r>
          </a:p>
          <a:p>
            <a:endParaRPr lang="en-AU" dirty="0"/>
          </a:p>
          <a:p>
            <a:r>
              <a:rPr lang="en-AU" dirty="0" smtClean="0"/>
              <a:t>Participants can received credit under the Renewable Energy Target or the VEET but not both</a:t>
            </a:r>
          </a:p>
          <a:p>
            <a:pPr lvl="0"/>
            <a:endParaRPr lang="en-AU" sz="2400" dirty="0">
              <a:effectLst/>
            </a:endParaRPr>
          </a:p>
          <a:p>
            <a:pPr marL="18288" lvl="0" indent="0">
              <a:buNone/>
            </a:pPr>
            <a:endParaRPr lang="en-AU" sz="2400" dirty="0" smtClean="0">
              <a:effectLst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3568" y="249492"/>
            <a:ext cx="7543800" cy="685800"/>
          </a:xfrm>
        </p:spPr>
        <p:txBody>
          <a:bodyPr>
            <a:normAutofit/>
          </a:bodyPr>
          <a:lstStyle/>
          <a:p>
            <a:r>
              <a:rPr lang="en-AU" dirty="0" smtClean="0"/>
              <a:t>On site electricity generation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107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/>
          <a:lstStyle/>
          <a:p>
            <a:r>
              <a:rPr lang="en-AU" dirty="0" smtClean="0"/>
              <a:t>Each NABERS rating has a boundary for part of the building which is being rated – for example an office building with a café on the ground floor may exclude the café</a:t>
            </a:r>
          </a:p>
          <a:p>
            <a:endParaRPr lang="en-AU" dirty="0"/>
          </a:p>
          <a:p>
            <a:r>
              <a:rPr lang="en-AU" dirty="0" smtClean="0"/>
              <a:t>This boundary may change if the metering arrangements at the site are changed</a:t>
            </a:r>
          </a:p>
          <a:p>
            <a:endParaRPr lang="en-AU" dirty="0"/>
          </a:p>
          <a:p>
            <a:r>
              <a:rPr lang="en-AU" dirty="0" smtClean="0"/>
              <a:t>The method includes requirements to account for changes in metering at the building</a:t>
            </a:r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Changes to Metering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14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539552" y="1371309"/>
            <a:ext cx="8064896" cy="356439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AU" dirty="0">
                <a:effectLst/>
              </a:rPr>
              <a:t>R</a:t>
            </a:r>
            <a:r>
              <a:rPr lang="en-AU" dirty="0" smtClean="0">
                <a:effectLst/>
              </a:rPr>
              <a:t>enovations </a:t>
            </a:r>
            <a:r>
              <a:rPr lang="en-AU" dirty="0">
                <a:effectLst/>
              </a:rPr>
              <a:t>or </a:t>
            </a:r>
            <a:r>
              <a:rPr lang="en-AU" dirty="0" smtClean="0">
                <a:effectLst/>
              </a:rPr>
              <a:t>upgrades may trigger the building code and require certain energy efficiency activities</a:t>
            </a:r>
          </a:p>
          <a:p>
            <a:pPr marL="18288" lvl="0" indent="0">
              <a:buNone/>
            </a:pPr>
            <a:endParaRPr lang="en-AU" dirty="0" smtClean="0">
              <a:effectLst/>
            </a:endParaRPr>
          </a:p>
          <a:p>
            <a:pPr lvl="0"/>
            <a:r>
              <a:rPr lang="en-AU" dirty="0" smtClean="0">
                <a:effectLst/>
              </a:rPr>
              <a:t>The baseline is altered to account for these activities</a:t>
            </a:r>
          </a:p>
          <a:p>
            <a:pPr marL="18288" lvl="0" indent="0">
              <a:buNone/>
            </a:pPr>
            <a:endParaRPr lang="en-AU" dirty="0" smtClean="0">
              <a:effectLst/>
            </a:endParaRPr>
          </a:p>
          <a:p>
            <a:pPr lvl="0"/>
            <a:r>
              <a:rPr lang="en-AU" dirty="0">
                <a:effectLst/>
              </a:rPr>
              <a:t>T</a:t>
            </a:r>
            <a:r>
              <a:rPr lang="en-AU" dirty="0" smtClean="0">
                <a:effectLst/>
              </a:rPr>
              <a:t>he baseline rating </a:t>
            </a:r>
            <a:r>
              <a:rPr lang="en-AU" dirty="0">
                <a:effectLst/>
              </a:rPr>
              <a:t>for each reporting period commencing after the renovation or upgrade is completed is the highest of:</a:t>
            </a:r>
          </a:p>
          <a:p>
            <a:pPr lvl="1"/>
            <a:r>
              <a:rPr lang="en-AU" dirty="0" smtClean="0">
                <a:effectLst/>
              </a:rPr>
              <a:t>the rating for </a:t>
            </a:r>
            <a:r>
              <a:rPr lang="en-AU" dirty="0">
                <a:effectLst/>
              </a:rPr>
              <a:t>the </a:t>
            </a:r>
            <a:r>
              <a:rPr lang="en-AU" dirty="0" smtClean="0">
                <a:effectLst/>
              </a:rPr>
              <a:t>baseline period, </a:t>
            </a:r>
          </a:p>
          <a:p>
            <a:pPr lvl="1"/>
            <a:r>
              <a:rPr lang="en-AU" dirty="0" smtClean="0">
                <a:effectLst/>
              </a:rPr>
              <a:t>the rating required under </a:t>
            </a:r>
            <a:r>
              <a:rPr lang="en-AU" dirty="0">
                <a:effectLst/>
              </a:rPr>
              <a:t>the planning </a:t>
            </a:r>
            <a:r>
              <a:rPr lang="en-AU" dirty="0" smtClean="0">
                <a:effectLst/>
              </a:rPr>
              <a:t>scheme,</a:t>
            </a:r>
          </a:p>
          <a:p>
            <a:pPr lvl="1"/>
            <a:r>
              <a:rPr lang="en-AU" dirty="0" smtClean="0">
                <a:effectLst/>
              </a:rPr>
              <a:t>a default rating:</a:t>
            </a:r>
          </a:p>
          <a:p>
            <a:pPr lvl="2"/>
            <a:r>
              <a:rPr lang="en-AU" dirty="0" smtClean="0">
                <a:effectLst/>
              </a:rPr>
              <a:t>5 </a:t>
            </a:r>
            <a:r>
              <a:rPr lang="en-AU" dirty="0">
                <a:effectLst/>
              </a:rPr>
              <a:t>stars for a building that is a data centre or </a:t>
            </a:r>
            <a:endParaRPr lang="en-AU" dirty="0" smtClean="0">
              <a:effectLst/>
            </a:endParaRPr>
          </a:p>
          <a:p>
            <a:pPr lvl="2"/>
            <a:r>
              <a:rPr lang="en-AU" dirty="0" smtClean="0">
                <a:effectLst/>
              </a:rPr>
              <a:t>4 </a:t>
            </a:r>
            <a:r>
              <a:rPr lang="en-AU" dirty="0">
                <a:effectLst/>
              </a:rPr>
              <a:t>stars for any other </a:t>
            </a:r>
            <a:r>
              <a:rPr lang="en-AU" dirty="0" smtClean="0">
                <a:effectLst/>
              </a:rPr>
              <a:t>building  </a:t>
            </a:r>
            <a:endParaRPr lang="en-AU" dirty="0">
              <a:effectLst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3568" y="436529"/>
            <a:ext cx="5337222" cy="685800"/>
          </a:xfrm>
        </p:spPr>
        <p:txBody>
          <a:bodyPr>
            <a:normAutofit/>
          </a:bodyPr>
          <a:lstStyle/>
          <a:p>
            <a:r>
              <a:rPr lang="en-AU" dirty="0" smtClean="0"/>
              <a:t>Where renovations trigger section J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774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dirty="0" smtClean="0"/>
              <a:t>Accredited </a:t>
            </a:r>
            <a:r>
              <a:rPr lang="en-AU" dirty="0"/>
              <a:t>Persons would be required to submit a project plan before the treatment </a:t>
            </a:r>
            <a:r>
              <a:rPr lang="en-AU" dirty="0" smtClean="0"/>
              <a:t>starts</a:t>
            </a:r>
          </a:p>
          <a:p>
            <a:endParaRPr lang="en-AU" dirty="0"/>
          </a:p>
          <a:p>
            <a:r>
              <a:rPr lang="en-AU" dirty="0" smtClean="0"/>
              <a:t>The </a:t>
            </a:r>
            <a:r>
              <a:rPr lang="en-AU" dirty="0"/>
              <a:t>proposed requirements </a:t>
            </a:r>
            <a:r>
              <a:rPr lang="en-AU" dirty="0" smtClean="0"/>
              <a:t>include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A description of the </a:t>
            </a:r>
            <a:r>
              <a:rPr lang="en-AU" dirty="0" smtClean="0"/>
              <a:t>project activities</a:t>
            </a:r>
            <a:endParaRPr lang="en-AU" dirty="0"/>
          </a:p>
          <a:p>
            <a:pPr lvl="1"/>
            <a:r>
              <a:rPr lang="en-AU" dirty="0" smtClean="0"/>
              <a:t>Details of the baseline benchmark rating</a:t>
            </a:r>
            <a:endParaRPr lang="en-AU" dirty="0"/>
          </a:p>
          <a:p>
            <a:pPr lvl="1"/>
            <a:r>
              <a:rPr lang="en-AU" dirty="0"/>
              <a:t>A risk management </a:t>
            </a:r>
            <a:r>
              <a:rPr lang="en-AU" dirty="0" smtClean="0"/>
              <a:t>plan</a:t>
            </a:r>
            <a:endParaRPr lang="en-AU" dirty="0"/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Project </a:t>
            </a:r>
            <a:r>
              <a:rPr lang="en-AU" dirty="0" smtClean="0"/>
              <a:t>plan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34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926683853"/>
              </p:ext>
            </p:extLst>
          </p:nvPr>
        </p:nvGraphicFramePr>
        <p:xfrm>
          <a:off x="533648" y="1573775"/>
          <a:ext cx="7886700" cy="2880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5194"/>
                <a:gridCol w="5071506"/>
              </a:tblGrid>
              <a:tr h="48006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en-A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</a:t>
                      </a:r>
                      <a:r>
                        <a:rPr lang="en-A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2016</a:t>
                      </a:r>
                      <a:endParaRPr lang="en-A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Consultation starts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9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75438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lang="en-AU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2016</a:t>
                      </a:r>
                      <a:endParaRPr lang="en-A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Consultation</a:t>
                      </a:r>
                      <a:r>
                        <a:rPr lang="en-A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closes, last date for submissions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75438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October 2016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Proposed start date for Benchmark method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89154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TBC</a:t>
                      </a:r>
                      <a:endParaRPr lang="en-A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 publishes guidelines and explanatory notes for method and begins</a:t>
                      </a:r>
                      <a:r>
                        <a:rPr lang="en-A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accepting certificate creations</a:t>
                      </a:r>
                      <a:endParaRPr lang="en-A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Regulation amendment timeline</a:t>
            </a:r>
          </a:p>
        </p:txBody>
      </p:sp>
    </p:spTree>
    <p:extLst>
      <p:ext uri="{BB962C8B-B14F-4D97-AF65-F5344CB8AC3E}">
        <p14:creationId xmlns:p14="http://schemas.microsoft.com/office/powerpoint/2010/main" val="188692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28650" y="1484454"/>
            <a:ext cx="7886700" cy="31506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Download the consultation </a:t>
            </a:r>
            <a:r>
              <a:rPr lang="en-US" dirty="0" smtClean="0"/>
              <a:t>document: </a:t>
            </a:r>
            <a:r>
              <a:rPr lang="en-US" dirty="0" smtClean="0">
                <a:hlinkClick r:id="rId3"/>
              </a:rPr>
              <a:t>www.energyandresources.vic.gov.au/esi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Submissions may be emailed to </a:t>
            </a:r>
            <a:r>
              <a:rPr lang="en-US" dirty="0" smtClean="0">
                <a:hlinkClick r:id="rId4"/>
              </a:rPr>
              <a:t>energysaver.incentive@ecodev.vic.gov.au</a:t>
            </a:r>
            <a:r>
              <a:rPr lang="en-US" dirty="0" smtClean="0"/>
              <a:t> or </a:t>
            </a:r>
            <a:r>
              <a:rPr lang="en-US" dirty="0"/>
              <a:t>provided in writing</a:t>
            </a:r>
          </a:p>
          <a:p>
            <a:endParaRPr lang="en-US" dirty="0"/>
          </a:p>
          <a:p>
            <a:r>
              <a:rPr lang="en-US" dirty="0"/>
              <a:t>Submissions for regulation amendments close on </a:t>
            </a:r>
            <a:r>
              <a:rPr lang="en-US" b="1" dirty="0" smtClean="0"/>
              <a:t>13 July 2016</a:t>
            </a:r>
            <a:r>
              <a:rPr lang="en-US" dirty="0"/>
              <a:t/>
            </a:r>
            <a:br>
              <a:rPr lang="en-US" dirty="0"/>
            </a:br>
            <a:r>
              <a:rPr lang="en-AU" dirty="0"/>
              <a:t>Please use the subject: </a:t>
            </a:r>
            <a:r>
              <a:rPr lang="en-AU" i="1" dirty="0"/>
              <a:t>VEET: </a:t>
            </a:r>
            <a:r>
              <a:rPr lang="en-AU" i="1" dirty="0" smtClean="0"/>
              <a:t>Benchmark rating method</a:t>
            </a:r>
            <a:endParaRPr lang="en-AU" dirty="0"/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Making a Submission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9295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Questions?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444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Options for Including Large Energy Users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Tejopala</a:t>
            </a:r>
            <a:r>
              <a:rPr lang="en-US" dirty="0" smtClean="0"/>
              <a:t> Rawls</a:t>
            </a:r>
          </a:p>
          <a:p>
            <a:r>
              <a:rPr lang="en-US" dirty="0" smtClean="0"/>
              <a:t>Senior Policy Officer</a:t>
            </a:r>
          </a:p>
          <a:p>
            <a:r>
              <a:rPr lang="en-US" dirty="0" smtClean="0"/>
              <a:t>Energy Policy and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12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for including large energy </a:t>
            </a:r>
            <a:r>
              <a:rPr lang="en-US" dirty="0" smtClean="0"/>
              <a:t>users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1700" dirty="0" smtClean="0"/>
              <a:t>What is the current situation?</a:t>
            </a:r>
          </a:p>
          <a:p>
            <a:endParaRPr lang="en-US" sz="1700" dirty="0" smtClean="0"/>
          </a:p>
          <a:p>
            <a:r>
              <a:rPr lang="en-US" sz="1700" dirty="0" smtClean="0"/>
              <a:t>Why have large energy users been excluded until now?</a:t>
            </a:r>
          </a:p>
          <a:p>
            <a:endParaRPr lang="en-US" sz="1700" dirty="0" smtClean="0"/>
          </a:p>
          <a:p>
            <a:r>
              <a:rPr lang="en-US" sz="1700" dirty="0" smtClean="0"/>
              <a:t>Why include large energy users?</a:t>
            </a:r>
          </a:p>
          <a:p>
            <a:endParaRPr lang="en-US" sz="1700" dirty="0"/>
          </a:p>
          <a:p>
            <a:r>
              <a:rPr lang="en-US" sz="1700" dirty="0" smtClean="0"/>
              <a:t>What options are being proposed?</a:t>
            </a:r>
          </a:p>
          <a:p>
            <a:endParaRPr lang="en-US" sz="1700" dirty="0"/>
          </a:p>
          <a:p>
            <a:r>
              <a:rPr lang="en-US" sz="1700" dirty="0" smtClean="0"/>
              <a:t>How to make a submission</a:t>
            </a:r>
            <a:endParaRPr lang="en-US" sz="1700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132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in ">
  <a:themeElements>
    <a:clrScheme name="DEDJTR">
      <a:dk1>
        <a:srgbClr val="201547"/>
      </a:dk1>
      <a:lt1>
        <a:srgbClr val="FFFFFF"/>
      </a:lt1>
      <a:dk2>
        <a:srgbClr val="004EA8"/>
      </a:dk2>
      <a:lt2>
        <a:srgbClr val="D9D9D6"/>
      </a:lt2>
      <a:accent1>
        <a:srgbClr val="0072CE"/>
      </a:accent1>
      <a:accent2>
        <a:srgbClr val="0090DA"/>
      </a:accent2>
      <a:accent3>
        <a:srgbClr val="00A9E0"/>
      </a:accent3>
      <a:accent4>
        <a:srgbClr val="71C5E8"/>
      </a:accent4>
      <a:accent5>
        <a:srgbClr val="009CA6"/>
      </a:accent5>
      <a:accent6>
        <a:srgbClr val="201547"/>
      </a:accent6>
      <a:hlink>
        <a:srgbClr val="00B7BD"/>
      </a:hlink>
      <a:folHlink>
        <a:srgbClr val="88DBD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4957</Words>
  <Application>Microsoft Office PowerPoint</Application>
  <PresentationFormat>On-screen Show (16:9)</PresentationFormat>
  <Paragraphs>1138</Paragraphs>
  <Slides>129</Slides>
  <Notes>129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0" baseType="lpstr">
      <vt:lpstr>Main </vt:lpstr>
      <vt:lpstr>Victorian Energy Efficiency Target Scheme  consultation day</vt:lpstr>
      <vt:lpstr>Proposed Activity Regulation Changes</vt:lpstr>
      <vt:lpstr>Consultation Timeline</vt:lpstr>
      <vt:lpstr>Underfloor Insulation Schedule 12</vt:lpstr>
      <vt:lpstr>UNDERFLOOR INSULATION SCHEDULE 12</vt:lpstr>
      <vt:lpstr>Underfloor Insulation Schedule 12</vt:lpstr>
      <vt:lpstr>WEATHER SEALING Schedule 15</vt:lpstr>
      <vt:lpstr>Weather Sealing – External Doors Schedule 15A</vt:lpstr>
      <vt:lpstr>Weather Sealing – External Doors Schedule 15A</vt:lpstr>
      <vt:lpstr>Weather Sealing – External Window Schedule 15B</vt:lpstr>
      <vt:lpstr>Weather Sealing – External Window Schedule 15B</vt:lpstr>
      <vt:lpstr>Weather Sealing – Replacing Existing Exhaust Fan with Self-Sealing Exhaust Fan Schedule 15C</vt:lpstr>
      <vt:lpstr>Weather Sealing – Replacing Existing Exhaust Fan with Self-Sealing Exhaust Fan Schedule 15C</vt:lpstr>
      <vt:lpstr>Weather Sealing – Installing a cover with self-closing damper on existing exhaust fan Schedule 15D</vt:lpstr>
      <vt:lpstr>Weather Sealing – Installing a cover with self-closing damper on existing exhaust fan Schedule 15D</vt:lpstr>
      <vt:lpstr>Weather Sealing – Wall Vents Schedule 15E</vt:lpstr>
      <vt:lpstr>Weather Sealing – Wall Vents Schedule 15E</vt:lpstr>
      <vt:lpstr>Weather Sealing – Installing chimney damper to open fireplace – permanent and temporary Schedule 15F and proposed new Schedule 15G</vt:lpstr>
      <vt:lpstr>Weather Sealing – Installing chimney damper to open fireplace – permanent and temporary Schedule 15F and proposed new Schedule 15G</vt:lpstr>
      <vt:lpstr>Weather sealing – Ducted evaporative cooling covers Proposed new schedule 15H</vt:lpstr>
      <vt:lpstr>Weather sealing – Ducted evaporative cooling covers Proposed new schedule 15H</vt:lpstr>
      <vt:lpstr>High Efficiency Televisions Schedule 24</vt:lpstr>
      <vt:lpstr>High Efficiency Televisions Schedule 24</vt:lpstr>
      <vt:lpstr>Next steps</vt:lpstr>
      <vt:lpstr>New Project Based Activity Method: Treatment and Control</vt:lpstr>
      <vt:lpstr>Treatment &amp; Control method</vt:lpstr>
      <vt:lpstr>Treatment &amp; Control method</vt:lpstr>
      <vt:lpstr>Treatment &amp; Control method</vt:lpstr>
      <vt:lpstr>Three sub-methods</vt:lpstr>
      <vt:lpstr>Prescribed Greenhouse gas schemes</vt:lpstr>
      <vt:lpstr>Renewable energy Target</vt:lpstr>
      <vt:lpstr>Product requirements</vt:lpstr>
      <vt:lpstr>Project plan</vt:lpstr>
      <vt:lpstr>Accredited statistician</vt:lpstr>
      <vt:lpstr>PowerPoint Presentation</vt:lpstr>
      <vt:lpstr>Included sites </vt:lpstr>
      <vt:lpstr>Affected by Attrition</vt:lpstr>
      <vt:lpstr>PowerPoint Presentation</vt:lpstr>
      <vt:lpstr>The t-Test</vt:lpstr>
      <vt:lpstr>The t-Test</vt:lpstr>
      <vt:lpstr>Passing the T-Test</vt:lpstr>
      <vt:lpstr>Passing the T-test</vt:lpstr>
      <vt:lpstr> </vt:lpstr>
      <vt:lpstr>What is uplift?</vt:lpstr>
      <vt:lpstr>What is Uplift?</vt:lpstr>
      <vt:lpstr>What is Uplift? </vt:lpstr>
      <vt:lpstr>PowerPoint Presentation</vt:lpstr>
      <vt:lpstr>Regulation amendment timeline</vt:lpstr>
      <vt:lpstr>Making a Submission</vt:lpstr>
      <vt:lpstr>Questions?</vt:lpstr>
      <vt:lpstr>New Project Based Activity Method: Measurement and Verification</vt:lpstr>
      <vt:lpstr>2015 Consultation on Project Based Activities</vt:lpstr>
      <vt:lpstr>Measurement and Verification (M&amp;V) Method</vt:lpstr>
      <vt:lpstr>M&amp;V method</vt:lpstr>
      <vt:lpstr>M&amp;V method</vt:lpstr>
      <vt:lpstr>M&amp;V method</vt:lpstr>
      <vt:lpstr>M&amp;V method</vt:lpstr>
      <vt:lpstr>M&amp;V method</vt:lpstr>
      <vt:lpstr>M&amp;V method</vt:lpstr>
      <vt:lpstr>M&amp;V method</vt:lpstr>
      <vt:lpstr>M&amp;V method</vt:lpstr>
      <vt:lpstr>M&amp;V method</vt:lpstr>
      <vt:lpstr>M&amp;V method</vt:lpstr>
      <vt:lpstr>M&amp;V method</vt:lpstr>
      <vt:lpstr>M&amp;V method</vt:lpstr>
      <vt:lpstr>M&amp;V method</vt:lpstr>
      <vt:lpstr>M&amp;V method</vt:lpstr>
      <vt:lpstr>PowerPoint Presentation</vt:lpstr>
      <vt:lpstr>Regulation amendment timeline</vt:lpstr>
      <vt:lpstr>Making a Submission</vt:lpstr>
      <vt:lpstr>New Project Based Activity Method: Benchmark Rating</vt:lpstr>
      <vt:lpstr>The benchmark rating method</vt:lpstr>
      <vt:lpstr>The benchmark rating method</vt:lpstr>
      <vt:lpstr>The benchmark rating method </vt:lpstr>
      <vt:lpstr>The benchmark rating method</vt:lpstr>
      <vt:lpstr>Approved Benchmark rating  schemes</vt:lpstr>
      <vt:lpstr>About NABERS</vt:lpstr>
      <vt:lpstr>NABERS rating types</vt:lpstr>
      <vt:lpstr>Benchmark rating  method </vt:lpstr>
      <vt:lpstr>PowerPoint Presentation</vt:lpstr>
      <vt:lpstr>Variables</vt:lpstr>
      <vt:lpstr>PowerPoint Presentation</vt:lpstr>
      <vt:lpstr>Nabers Rating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Business as usual improvement</vt:lpstr>
      <vt:lpstr>On site electricity generation</vt:lpstr>
      <vt:lpstr>On site electricity generation</vt:lpstr>
      <vt:lpstr>Changes to Metering</vt:lpstr>
      <vt:lpstr>Where renovations trigger section J</vt:lpstr>
      <vt:lpstr>Project plan</vt:lpstr>
      <vt:lpstr>Regulation amendment timeline</vt:lpstr>
      <vt:lpstr>Making a Submission</vt:lpstr>
      <vt:lpstr>Questions?</vt:lpstr>
      <vt:lpstr>Options for Including Large Energy Users</vt:lpstr>
      <vt:lpstr>Options for including large energy users</vt:lpstr>
      <vt:lpstr>What is the current situation?</vt:lpstr>
      <vt:lpstr>What is the current situation?</vt:lpstr>
      <vt:lpstr>Why have large energy users been excluded from veet until now?</vt:lpstr>
      <vt:lpstr>Why include large energy users?</vt:lpstr>
      <vt:lpstr>Why include large energy users?</vt:lpstr>
      <vt:lpstr>Why include large energy users?</vt:lpstr>
      <vt:lpstr>Why include large energy users?</vt:lpstr>
      <vt:lpstr>Why include large energy users?</vt:lpstr>
      <vt:lpstr>Why include large energy users?</vt:lpstr>
      <vt:lpstr>What are the options being proposed?</vt:lpstr>
      <vt:lpstr>Immediate option</vt:lpstr>
      <vt:lpstr>Gradual option</vt:lpstr>
      <vt:lpstr>Gradual option</vt:lpstr>
      <vt:lpstr>Gradual option</vt:lpstr>
      <vt:lpstr>Immediate option</vt:lpstr>
      <vt:lpstr>Gradual option</vt:lpstr>
      <vt:lpstr>Gradual option</vt:lpstr>
      <vt:lpstr>Making a Submission</vt:lpstr>
      <vt:lpstr>Compliance process for greenhouse gas reduction rates</vt:lpstr>
      <vt:lpstr>Compliance process for Greenhouse Gas Reduction Rates</vt:lpstr>
      <vt:lpstr>What is the current situation?</vt:lpstr>
      <vt:lpstr>What is the current situation?</vt:lpstr>
      <vt:lpstr>What is the problem?</vt:lpstr>
      <vt:lpstr>What is being proposed?</vt:lpstr>
      <vt:lpstr>What is being proposed?</vt:lpstr>
      <vt:lpstr>Why make these changes?</vt:lpstr>
      <vt:lpstr>Further Details</vt:lpstr>
      <vt:lpstr>Further Details</vt:lpstr>
      <vt:lpstr>Further Details</vt:lpstr>
      <vt:lpstr>Making a Submission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 hogeboom</dc:creator>
  <cp:lastModifiedBy>Maria  Camillo</cp:lastModifiedBy>
  <cp:revision>89</cp:revision>
  <cp:lastPrinted>2016-06-14T05:54:29Z</cp:lastPrinted>
  <dcterms:created xsi:type="dcterms:W3CDTF">2016-01-27T02:59:24Z</dcterms:created>
  <dcterms:modified xsi:type="dcterms:W3CDTF">2016-06-20T05:48:33Z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f139af2e-21ee-4f03-b452-7e595f2823d2</vt:lpwstr>
  </property>
  <property fmtid="{D5CDD505-2E9C-101B-9397-08002B2CF9AE}" pid="3" name="DSDBI ClassificationCLASSIFICATION">
    <vt:lpwstr>UNCLASSIFIED</vt:lpwstr>
  </property>
  <property fmtid="{D5CDD505-2E9C-101B-9397-08002B2CF9AE}" pid="4" name="DSDBI ClassificationDLM FOR SEC-MARKINGS">
    <vt:lpwstr>NONE</vt:lpwstr>
  </property>
  <property fmtid="{D5CDD505-2E9C-101B-9397-08002B2CF9AE}" pid="5" name="Classification">
    <vt:lpwstr>UNCLASSIFIED
NONE
Kathryn Lucas-Healey</vt:lpwstr>
  </property>
</Properties>
</file>